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4"/>
  </p:notesMasterIdLst>
  <p:sldIdLst>
    <p:sldId id="256" r:id="rId6"/>
    <p:sldId id="258" r:id="rId7"/>
    <p:sldId id="335" r:id="rId8"/>
    <p:sldId id="315" r:id="rId9"/>
    <p:sldId id="331" r:id="rId10"/>
    <p:sldId id="339" r:id="rId11"/>
    <p:sldId id="340" r:id="rId12"/>
    <p:sldId id="341" r:id="rId13"/>
    <p:sldId id="347" r:id="rId14"/>
    <p:sldId id="321" r:id="rId15"/>
    <p:sldId id="306" r:id="rId16"/>
    <p:sldId id="356" r:id="rId17"/>
    <p:sldId id="295" r:id="rId18"/>
    <p:sldId id="327" r:id="rId19"/>
    <p:sldId id="312" r:id="rId20"/>
    <p:sldId id="300" r:id="rId21"/>
    <p:sldId id="284" r:id="rId22"/>
    <p:sldId id="313" r:id="rId23"/>
    <p:sldId id="310" r:id="rId24"/>
    <p:sldId id="357" r:id="rId25"/>
    <p:sldId id="286" r:id="rId26"/>
    <p:sldId id="283" r:id="rId27"/>
    <p:sldId id="301" r:id="rId28"/>
    <p:sldId id="288" r:id="rId29"/>
    <p:sldId id="302" r:id="rId30"/>
    <p:sldId id="348" r:id="rId31"/>
    <p:sldId id="349" r:id="rId32"/>
    <p:sldId id="350" r:id="rId33"/>
    <p:sldId id="351" r:id="rId34"/>
    <p:sldId id="352" r:id="rId35"/>
    <p:sldId id="334" r:id="rId36"/>
    <p:sldId id="328" r:id="rId37"/>
    <p:sldId id="329" r:id="rId38"/>
    <p:sldId id="311" r:id="rId39"/>
    <p:sldId id="296" r:id="rId40"/>
    <p:sldId id="337" r:id="rId41"/>
    <p:sldId id="353" r:id="rId42"/>
    <p:sldId id="33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E0000"/>
    <a:srgbClr val="FFCF05"/>
    <a:srgbClr val="56A1B6"/>
    <a:srgbClr val="80C5CA"/>
    <a:srgbClr val="76B690"/>
    <a:srgbClr val="FFE579"/>
    <a:srgbClr val="4A97AC"/>
    <a:srgbClr val="D6AD00"/>
    <a:srgbClr val="006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87074" autoAdjust="0"/>
  </p:normalViewPr>
  <p:slideViewPr>
    <p:cSldViewPr snapToGrid="0">
      <p:cViewPr varScale="1">
        <p:scale>
          <a:sx n="97" d="100"/>
          <a:sy n="97" d="100"/>
        </p:scale>
        <p:origin x="468" y="72"/>
      </p:cViewPr>
      <p:guideLst/>
    </p:cSldViewPr>
  </p:slideViewPr>
  <p:outlineViewPr>
    <p:cViewPr>
      <p:scale>
        <a:sx n="33" d="100"/>
        <a:sy n="33" d="100"/>
      </p:scale>
      <p:origin x="0" y="-76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B31C8-8ACA-42D6-9E8F-432D7E8319EC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D4EFDC-75E4-4064-BC0E-477BF16793B5}">
      <dgm:prSet/>
      <dgm:spPr/>
      <dgm:t>
        <a:bodyPr/>
        <a:lstStyle/>
        <a:p>
          <a:endParaRPr lang="en-GB" dirty="0"/>
        </a:p>
      </dgm:t>
    </dgm:pt>
    <dgm:pt modelId="{3559CF57-9483-471C-A875-5B098915112F}" type="parTrans" cxnId="{9E5E271D-BCA6-45DC-9610-FF56B262ACC3}">
      <dgm:prSet/>
      <dgm:spPr/>
      <dgm:t>
        <a:bodyPr/>
        <a:lstStyle/>
        <a:p>
          <a:endParaRPr lang="en-GB"/>
        </a:p>
      </dgm:t>
    </dgm:pt>
    <dgm:pt modelId="{59AC6868-BAD2-47F0-94E4-40994E4031F9}" type="sibTrans" cxnId="{9E5E271D-BCA6-45DC-9610-FF56B262ACC3}">
      <dgm:prSet/>
      <dgm:spPr/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escription of the persona of the father"/>
        </a:ext>
      </dgm:extLst>
    </dgm:pt>
    <dgm:pt modelId="{50913B6D-2546-4595-9E38-03E44089BF33}" type="pres">
      <dgm:prSet presAssocID="{289B31C8-8ACA-42D6-9E8F-432D7E8319EC}" presName="Name0" presStyleCnt="0">
        <dgm:presLayoutVars>
          <dgm:chMax val="5"/>
          <dgm:dir/>
        </dgm:presLayoutVars>
      </dgm:prSet>
      <dgm:spPr/>
    </dgm:pt>
    <dgm:pt modelId="{3B6183EE-DB05-49D1-9630-C2B73A49F5F1}" type="pres">
      <dgm:prSet presAssocID="{289B31C8-8ACA-42D6-9E8F-432D7E8319EC}" presName="picts" presStyleCnt="0"/>
      <dgm:spPr/>
    </dgm:pt>
    <dgm:pt modelId="{2111EF75-8170-4AF5-8F46-78DE28164056}" type="pres">
      <dgm:prSet presAssocID="{289B31C8-8ACA-42D6-9E8F-432D7E8319EC}" presName="space1" presStyleCnt="0"/>
      <dgm:spPr/>
    </dgm:pt>
    <dgm:pt modelId="{EAED131D-2A5F-422B-8F14-E6E43518897B}" type="pres">
      <dgm:prSet presAssocID="{289B31C8-8ACA-42D6-9E8F-432D7E8319EC}" presName="space2" presStyleCnt="0"/>
      <dgm:spPr/>
    </dgm:pt>
    <dgm:pt modelId="{3B90EDD9-DA67-41CB-847D-C2EA4E9EDF97}" type="pres">
      <dgm:prSet presAssocID="{59AC6868-BAD2-47F0-94E4-40994E4031F9}" presName="pictA1" presStyleCnt="0"/>
      <dgm:spPr/>
    </dgm:pt>
    <dgm:pt modelId="{98A58176-FBB1-4EC0-81CA-92907527937D}" type="pres">
      <dgm:prSet presAssocID="{59AC6868-BAD2-47F0-94E4-40994E4031F9}" presName="imageRepeatNode" presStyleLbl="alignNode1" presStyleIdx="0" presStyleCnt="5"/>
      <dgm:spPr/>
    </dgm:pt>
    <dgm:pt modelId="{746F4259-82B5-477E-84E4-3907514410A2}" type="pres">
      <dgm:prSet presAssocID="{59AC6868-BAD2-47F0-94E4-40994E4031F9}" presName="oneDotPict" presStyleCnt="0"/>
      <dgm:spPr/>
    </dgm:pt>
    <dgm:pt modelId="{693C0016-0837-42E2-878A-D57D9A78A1F0}" type="pres">
      <dgm:prSet presAssocID="{59AC6868-BAD2-47F0-94E4-40994E4031F9}" presName="dotPict_11" presStyleLbl="solidFgAcc1" presStyleIdx="0" presStyleCnt="2"/>
      <dgm:spPr/>
    </dgm:pt>
    <dgm:pt modelId="{8617705A-C30D-4C2C-856C-68A886E0B90A}" type="pres">
      <dgm:prSet presAssocID="{289B31C8-8ACA-42D6-9E8F-432D7E8319EC}" presName="pictB2" presStyleLbl="alignNode1" presStyleIdx="1" presStyleCnt="5"/>
      <dgm:spPr/>
    </dgm:pt>
    <dgm:pt modelId="{E74D259B-6235-4465-9EA8-6C286ACD4CF3}" type="pres">
      <dgm:prSet presAssocID="{289B31C8-8ACA-42D6-9E8F-432D7E8319EC}" presName="pictB3" presStyleLbl="alignNode1" presStyleIdx="2" presStyleCnt="5"/>
      <dgm:spPr/>
    </dgm:pt>
    <dgm:pt modelId="{0100B381-5D0A-45E8-B837-1F281EFD67E6}" type="pres">
      <dgm:prSet presAssocID="{289B31C8-8ACA-42D6-9E8F-432D7E8319EC}" presName="pictB4" presStyleLbl="alignNode1" presStyleIdx="3" presStyleCnt="5"/>
      <dgm:spPr/>
    </dgm:pt>
    <dgm:pt modelId="{7D9DDA49-A8D1-48E8-8D5A-91739B5C601E}" type="pres">
      <dgm:prSet presAssocID="{289B31C8-8ACA-42D6-9E8F-432D7E8319EC}" presName="pictB5" presStyleLbl="alignNode1" presStyleIdx="4" presStyleCnt="5"/>
      <dgm:spPr/>
    </dgm:pt>
    <dgm:pt modelId="{73230F23-993B-43C5-9F55-B95DAE906FCD}" type="pres">
      <dgm:prSet presAssocID="{289B31C8-8ACA-42D6-9E8F-432D7E8319EC}" presName="txLine" presStyleCnt="0"/>
      <dgm:spPr/>
    </dgm:pt>
    <dgm:pt modelId="{B4E8DFAA-49A1-4387-894C-AC48EC2888E8}" type="pres">
      <dgm:prSet presAssocID="{F2D4EFDC-75E4-4064-BC0E-477BF16793B5}" presName="oneDotTx" presStyleCnt="0"/>
      <dgm:spPr/>
    </dgm:pt>
    <dgm:pt modelId="{4A59563D-A95B-4636-956D-007B640EB39F}" type="pres">
      <dgm:prSet presAssocID="{F2D4EFDC-75E4-4064-BC0E-477BF16793B5}" presName="dotTx_11" presStyleLbl="solidFgAcc1" presStyleIdx="1" presStyleCnt="2"/>
      <dgm:spPr/>
    </dgm:pt>
    <dgm:pt modelId="{6D133A08-DAE5-4A40-B36C-869B919B507F}" type="pres">
      <dgm:prSet presAssocID="{F2D4EFDC-75E4-4064-BC0E-477BF16793B5}" presName="Name37" presStyleLbl="revTx" presStyleIdx="0" presStyleCnt="1">
        <dgm:presLayoutVars>
          <dgm:bulletEnabled val="1"/>
        </dgm:presLayoutVars>
      </dgm:prSet>
      <dgm:spPr/>
    </dgm:pt>
  </dgm:ptLst>
  <dgm:cxnLst>
    <dgm:cxn modelId="{39553C13-DA81-4C66-9642-8475819F618A}" type="presOf" srcId="{289B31C8-8ACA-42D6-9E8F-432D7E8319EC}" destId="{50913B6D-2546-4595-9E38-03E44089BF33}" srcOrd="0" destOrd="0" presId="urn:microsoft.com/office/officeart/2009/3/layout/SpiralPicture"/>
    <dgm:cxn modelId="{9E5E271D-BCA6-45DC-9610-FF56B262ACC3}" srcId="{289B31C8-8ACA-42D6-9E8F-432D7E8319EC}" destId="{F2D4EFDC-75E4-4064-BC0E-477BF16793B5}" srcOrd="0" destOrd="0" parTransId="{3559CF57-9483-471C-A875-5B098915112F}" sibTransId="{59AC6868-BAD2-47F0-94E4-40994E4031F9}"/>
    <dgm:cxn modelId="{055D4973-BB5C-4C27-A958-3925368F365D}" type="presOf" srcId="{59AC6868-BAD2-47F0-94E4-40994E4031F9}" destId="{98A58176-FBB1-4EC0-81CA-92907527937D}" srcOrd="0" destOrd="0" presId="urn:microsoft.com/office/officeart/2009/3/layout/SpiralPicture"/>
    <dgm:cxn modelId="{FE64E4A1-7C56-45FB-8B98-D3A87E4205D4}" type="presOf" srcId="{F2D4EFDC-75E4-4064-BC0E-477BF16793B5}" destId="{6D133A08-DAE5-4A40-B36C-869B919B507F}" srcOrd="0" destOrd="0" presId="urn:microsoft.com/office/officeart/2009/3/layout/SpiralPicture"/>
    <dgm:cxn modelId="{745D9B05-16A8-458E-A142-D7DDF62FBE72}" type="presParOf" srcId="{50913B6D-2546-4595-9E38-03E44089BF33}" destId="{3B6183EE-DB05-49D1-9630-C2B73A49F5F1}" srcOrd="0" destOrd="0" presId="urn:microsoft.com/office/officeart/2009/3/layout/SpiralPicture"/>
    <dgm:cxn modelId="{049ADB28-66D9-4EA0-8E23-367503D47B3D}" type="presParOf" srcId="{3B6183EE-DB05-49D1-9630-C2B73A49F5F1}" destId="{2111EF75-8170-4AF5-8F46-78DE28164056}" srcOrd="0" destOrd="0" presId="urn:microsoft.com/office/officeart/2009/3/layout/SpiralPicture"/>
    <dgm:cxn modelId="{70184718-927A-4782-863E-C29F8741A9A7}" type="presParOf" srcId="{3B6183EE-DB05-49D1-9630-C2B73A49F5F1}" destId="{EAED131D-2A5F-422B-8F14-E6E43518897B}" srcOrd="1" destOrd="0" presId="urn:microsoft.com/office/officeart/2009/3/layout/SpiralPicture"/>
    <dgm:cxn modelId="{C5C25702-5090-4368-8735-B53E0E1F2664}" type="presParOf" srcId="{3B6183EE-DB05-49D1-9630-C2B73A49F5F1}" destId="{3B90EDD9-DA67-41CB-847D-C2EA4E9EDF97}" srcOrd="2" destOrd="0" presId="urn:microsoft.com/office/officeart/2009/3/layout/SpiralPicture"/>
    <dgm:cxn modelId="{2FB7702E-55BD-49ED-80B8-AEFAF252F531}" type="presParOf" srcId="{3B90EDD9-DA67-41CB-847D-C2EA4E9EDF97}" destId="{98A58176-FBB1-4EC0-81CA-92907527937D}" srcOrd="0" destOrd="0" presId="urn:microsoft.com/office/officeart/2009/3/layout/SpiralPicture"/>
    <dgm:cxn modelId="{DB3CF6F2-78B3-41D1-AE15-1D11CBBF92AC}" type="presParOf" srcId="{3B6183EE-DB05-49D1-9630-C2B73A49F5F1}" destId="{746F4259-82B5-477E-84E4-3907514410A2}" srcOrd="3" destOrd="0" presId="urn:microsoft.com/office/officeart/2009/3/layout/SpiralPicture"/>
    <dgm:cxn modelId="{4C087EDD-1130-4DBB-BE39-5FC810B2F220}" type="presParOf" srcId="{746F4259-82B5-477E-84E4-3907514410A2}" destId="{693C0016-0837-42E2-878A-D57D9A78A1F0}" srcOrd="0" destOrd="0" presId="urn:microsoft.com/office/officeart/2009/3/layout/SpiralPicture"/>
    <dgm:cxn modelId="{7AB80CF7-65BB-4F6C-AF87-20C01C632AE2}" type="presParOf" srcId="{3B6183EE-DB05-49D1-9630-C2B73A49F5F1}" destId="{8617705A-C30D-4C2C-856C-68A886E0B90A}" srcOrd="4" destOrd="0" presId="urn:microsoft.com/office/officeart/2009/3/layout/SpiralPicture"/>
    <dgm:cxn modelId="{0BDC671D-E852-4A67-B8FB-A5AB98842097}" type="presParOf" srcId="{3B6183EE-DB05-49D1-9630-C2B73A49F5F1}" destId="{E74D259B-6235-4465-9EA8-6C286ACD4CF3}" srcOrd="5" destOrd="0" presId="urn:microsoft.com/office/officeart/2009/3/layout/SpiralPicture"/>
    <dgm:cxn modelId="{3C92F16D-601A-4729-9C21-18BC31263450}" type="presParOf" srcId="{3B6183EE-DB05-49D1-9630-C2B73A49F5F1}" destId="{0100B381-5D0A-45E8-B837-1F281EFD67E6}" srcOrd="6" destOrd="0" presId="urn:microsoft.com/office/officeart/2009/3/layout/SpiralPicture"/>
    <dgm:cxn modelId="{B47C18E2-4E5D-42A8-A09E-D16A2BBC1624}" type="presParOf" srcId="{3B6183EE-DB05-49D1-9630-C2B73A49F5F1}" destId="{7D9DDA49-A8D1-48E8-8D5A-91739B5C601E}" srcOrd="7" destOrd="0" presId="urn:microsoft.com/office/officeart/2009/3/layout/SpiralPicture"/>
    <dgm:cxn modelId="{5A488D46-0ECB-4775-B7E2-BF2692F6460C}" type="presParOf" srcId="{50913B6D-2546-4595-9E38-03E44089BF33}" destId="{73230F23-993B-43C5-9F55-B95DAE906FCD}" srcOrd="1" destOrd="0" presId="urn:microsoft.com/office/officeart/2009/3/layout/SpiralPicture"/>
    <dgm:cxn modelId="{CD95630E-F39A-4147-B6A1-A2435AFBC09B}" type="presParOf" srcId="{73230F23-993B-43C5-9F55-B95DAE906FCD}" destId="{B4E8DFAA-49A1-4387-894C-AC48EC2888E8}" srcOrd="0" destOrd="0" presId="urn:microsoft.com/office/officeart/2009/3/layout/SpiralPicture"/>
    <dgm:cxn modelId="{047F99D9-896A-46F9-AEC1-A53C49DAB9AB}" type="presParOf" srcId="{B4E8DFAA-49A1-4387-894C-AC48EC2888E8}" destId="{4A59563D-A95B-4636-956D-007B640EB39F}" srcOrd="0" destOrd="0" presId="urn:microsoft.com/office/officeart/2009/3/layout/SpiralPicture"/>
    <dgm:cxn modelId="{4F5F5793-A3B8-4D25-9987-20ACFD298C1A}" type="presParOf" srcId="{73230F23-993B-43C5-9F55-B95DAE906FCD}" destId="{6D133A08-DAE5-4A40-B36C-869B919B507F}" srcOrd="1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58176-FBB1-4EC0-81CA-92907527937D}">
      <dsp:nvSpPr>
        <dsp:cNvPr id="0" name=""/>
        <dsp:cNvSpPr/>
      </dsp:nvSpPr>
      <dsp:spPr>
        <a:xfrm>
          <a:off x="0" y="26825"/>
          <a:ext cx="4989465" cy="4989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C0016-0837-42E2-878A-D57D9A78A1F0}">
      <dsp:nvSpPr>
        <dsp:cNvPr id="0" name=""/>
        <dsp:cNvSpPr/>
      </dsp:nvSpPr>
      <dsp:spPr>
        <a:xfrm>
          <a:off x="4817784" y="4844610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7705A-C30D-4C2C-856C-68A886E0B90A}">
      <dsp:nvSpPr>
        <dsp:cNvPr id="0" name=""/>
        <dsp:cNvSpPr/>
      </dsp:nvSpPr>
      <dsp:spPr>
        <a:xfrm>
          <a:off x="5094405" y="26825"/>
          <a:ext cx="3033594" cy="3033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D259B-6235-4465-9EA8-6C286ACD4CF3}">
      <dsp:nvSpPr>
        <dsp:cNvPr id="0" name=""/>
        <dsp:cNvSpPr/>
      </dsp:nvSpPr>
      <dsp:spPr>
        <a:xfrm>
          <a:off x="6276908" y="3165198"/>
          <a:ext cx="1851091" cy="1851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0B381-5D0A-45E8-B837-1F281EFD67E6}">
      <dsp:nvSpPr>
        <dsp:cNvPr id="0" name=""/>
        <dsp:cNvSpPr/>
      </dsp:nvSpPr>
      <dsp:spPr>
        <a:xfrm>
          <a:off x="5094405" y="3938566"/>
          <a:ext cx="1077724" cy="1077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DDA49-A8D1-48E8-8D5A-91739B5C601E}">
      <dsp:nvSpPr>
        <dsp:cNvPr id="0" name=""/>
        <dsp:cNvSpPr/>
      </dsp:nvSpPr>
      <dsp:spPr>
        <a:xfrm>
          <a:off x="5094405" y="3165198"/>
          <a:ext cx="1077724" cy="66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9563D-A95B-4636-956D-007B640EB39F}">
      <dsp:nvSpPr>
        <dsp:cNvPr id="0" name=""/>
        <dsp:cNvSpPr/>
      </dsp:nvSpPr>
      <dsp:spPr>
        <a:xfrm>
          <a:off x="6872159" y="516114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33A08-DAE5-4A40-B36C-869B919B507F}">
      <dsp:nvSpPr>
        <dsp:cNvPr id="0" name=""/>
        <dsp:cNvSpPr/>
      </dsp:nvSpPr>
      <dsp:spPr>
        <a:xfrm>
          <a:off x="6958000" y="5016290"/>
          <a:ext cx="1170000" cy="37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6958000" y="5016290"/>
        <a:ext cx="1170000" cy="375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5B0-9E35-4DA8-AD57-650174D654F3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7C37-B46A-4E64-B996-844D1978C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5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7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0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6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0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3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64457cbb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64457cbba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8" name="Google Shape;1278;g64457cbb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743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64457cbb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64457cbba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8" name="Google Shape;1278;g64457cbb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33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06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15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64457cbb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64457cbba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8" name="Google Shape;1278;g64457cbb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582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64457cbb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64457cbba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8" name="Google Shape;1278;g64457cbb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0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96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64457cbb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64457cbba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8" name="Google Shape;1278;g64457cbb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50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45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03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85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03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27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9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08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37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85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21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39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05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38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4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1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6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6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07C37-B46A-4E64-B996-844D1978C4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7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0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0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8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5" y="3429000"/>
            <a:ext cx="9450916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l-BE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27FBDA-86E1-4AC7-AC90-48D9DCB0D76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9" descr="L-logo INAMI 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0488"/>
            <a:ext cx="2755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9B626-B856-464E-A5E3-487988D7D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97C9-B1CF-4D92-8D1B-B15C857B1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1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18B80-270F-4ACE-8A19-17CA6372F8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E2DBA-6D01-4796-AE0C-6E62631F6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BFBED-6579-4CFA-BFCB-87D0BCE9C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1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BB45-F483-43F1-A84A-ABCB13DAF0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2CA60-E283-4B37-A934-541B90911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2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0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B2311-2DA7-47E3-965C-293C2705A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0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E252-6D5E-46F6-A69C-E56B227F3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C426-A2BE-4AD7-BDD4-DDBBAAC99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0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">
  <p:cSld name="Title and Full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442914" y="432002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442914" y="2103120"/>
            <a:ext cx="11306175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Red">
  <p:cSld name="Section Header Red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951413" y="2103440"/>
            <a:ext cx="4936659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442913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304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rey">
  <p:cSld name="Section Header Gre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951413" y="2103440"/>
            <a:ext cx="4936659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442913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25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5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4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5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8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9CD7-0959-49EA-8161-6DDBC679706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5526-9753-4DA5-A7BB-10DA8EB11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5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6867" y="274639"/>
            <a:ext cx="913553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11F862-4FAC-4F3E-8DF8-D3C95260B2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36614"/>
            <a:ext cx="11760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L-logo INAMI 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1"/>
          <a:stretch/>
        </p:blipFill>
        <p:spPr bwMode="auto">
          <a:xfrm>
            <a:off x="37664" y="118344"/>
            <a:ext cx="2211549" cy="13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URzpU2k2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hyperlink" Target="https://atelier-collaboratif.com/index.php" TargetMode="External"/><Relationship Id="rId4" Type="http://schemas.openxmlformats.org/officeDocument/2006/relationships/hyperlink" Target="https://www.youtube.com/watch?v=JJURzpU2k2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video" Target="https://www.youtube.com/embed/AmLFYRDQ-Zg?feature=oembed" TargetMode="External"/><Relationship Id="rId1" Type="http://schemas.openxmlformats.org/officeDocument/2006/relationships/video" Target="https://www.youtube.com/embed/KfSH1ezevjM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wmf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2259635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552583"/>
                </a:solidFill>
                <a:latin typeface="Fredoka one"/>
              </a:rPr>
              <a:t>Business Analysis</a:t>
            </a:r>
            <a:br>
              <a:rPr lang="en-US" dirty="0">
                <a:solidFill>
                  <a:srgbClr val="552583"/>
                </a:solidFill>
              </a:rPr>
            </a:br>
            <a:r>
              <a:rPr lang="en-US" dirty="0">
                <a:solidFill>
                  <a:srgbClr val="552583"/>
                </a:solidFill>
                <a:latin typeface="Train One" panose="02020800000000000000" pitchFamily="18" charset="-128"/>
                <a:ea typeface="Train One" panose="02020800000000000000" pitchFamily="18" charset="-128"/>
              </a:rPr>
              <a:t>Community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8056" b="12297"/>
          <a:stretch/>
        </p:blipFill>
        <p:spPr>
          <a:xfrm>
            <a:off x="7315035" y="0"/>
            <a:ext cx="4887384" cy="6866472"/>
          </a:xfrm>
          <a:prstGeom prst="rect">
            <a:avLst/>
          </a:prstGeom>
        </p:spPr>
      </p:pic>
      <p:pic>
        <p:nvPicPr>
          <p:cNvPr id="7" name="Picture 6" descr="BA4Gov 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6" b="36605"/>
          <a:stretch/>
        </p:blipFill>
        <p:spPr>
          <a:xfrm>
            <a:off x="378460" y="6092742"/>
            <a:ext cx="1485900" cy="502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460" y="4647235"/>
            <a:ext cx="668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>
                <a:solidFill>
                  <a:srgbClr val="552583"/>
                </a:solidFill>
                <a:latin typeface="Kumbh Sans" pitchFamily="2" charset="0"/>
              </a:rPr>
              <a:t>RIZIV-INAMI </a:t>
            </a:r>
            <a:r>
              <a:rPr lang="nl-BE">
                <a:solidFill>
                  <a:srgbClr val="552583"/>
                </a:solidFill>
                <a:latin typeface="Kumbh Sans" pitchFamily="2" charset="0"/>
              </a:rPr>
              <a:t>evenement</a:t>
            </a:r>
            <a:r>
              <a:rPr lang="en-GB">
                <a:solidFill>
                  <a:srgbClr val="552583"/>
                </a:solidFill>
                <a:latin typeface="Kumbh Sans" pitchFamily="2" charset="0"/>
              </a:rPr>
              <a:t> 27-04-2023</a:t>
            </a:r>
            <a:endParaRPr lang="en-US">
              <a:solidFill>
                <a:srgbClr val="552583"/>
              </a:solidFill>
              <a:latin typeface="Kumbh Sans" pitchFamily="2" charset="0"/>
            </a:endParaRPr>
          </a:p>
        </p:txBody>
      </p:sp>
      <p:pic>
        <p:nvPicPr>
          <p:cNvPr id="3" name="Picture 2" descr="Logo RIZIV-INAMI">
            <a:extLst>
              <a:ext uri="{FF2B5EF4-FFF2-40B4-BE49-F238E27FC236}">
                <a16:creationId xmlns:a16="http://schemas.microsoft.com/office/drawing/2014/main" id="{6CCE3CAF-0B58-1068-F10F-138ED353A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34" y="5895788"/>
            <a:ext cx="1295624" cy="8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5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702153-1F7B-73BD-E9F1-75D8DAC4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30" y="422858"/>
            <a:ext cx="9135533" cy="777875"/>
          </a:xfrm>
        </p:spPr>
        <p:txBody>
          <a:bodyPr/>
          <a:lstStyle/>
          <a:p>
            <a:r>
              <a:rPr lang="en-GB" sz="2400" dirty="0"/>
              <a:t>Workshops: </a:t>
            </a:r>
            <a:r>
              <a:rPr lang="en-GB" sz="2400" dirty="0" err="1"/>
              <a:t>voorbereiden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organiseren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6" name="Group 15" descr="Hexagon preparation workshop">
            <a:extLst>
              <a:ext uri="{FF2B5EF4-FFF2-40B4-BE49-F238E27FC236}">
                <a16:creationId xmlns:a16="http://schemas.microsoft.com/office/drawing/2014/main" id="{62F542AC-BBC4-B288-B5FB-2BF2A5EACE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985068" y="2784973"/>
            <a:ext cx="2221862" cy="1922001"/>
            <a:chOff x="2952810" y="1748061"/>
            <a:chExt cx="2221862" cy="1922001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B95E29E-D2F2-B80B-5AF5-63F12B1E35F2}"/>
                </a:ext>
              </a:extLst>
            </p:cNvPr>
            <p:cNvSpPr/>
            <p:nvPr/>
          </p:nvSpPr>
          <p:spPr>
            <a:xfrm>
              <a:off x="2952810" y="1748061"/>
              <a:ext cx="2221862" cy="192200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80C5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Hexagon 4">
              <a:extLst>
                <a:ext uri="{FF2B5EF4-FFF2-40B4-BE49-F238E27FC236}">
                  <a16:creationId xmlns:a16="http://schemas.microsoft.com/office/drawing/2014/main" id="{1C235861-9D25-F47A-5C83-ADD381E314FF}"/>
                </a:ext>
              </a:extLst>
            </p:cNvPr>
            <p:cNvSpPr txBox="1"/>
            <p:nvPr/>
          </p:nvSpPr>
          <p:spPr>
            <a:xfrm>
              <a:off x="3321004" y="2066564"/>
              <a:ext cx="1485474" cy="128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 err="1"/>
                <a:t>Préparation</a:t>
              </a:r>
              <a:endParaRPr lang="en-GB" sz="2000" b="1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Workshop</a:t>
              </a:r>
            </a:p>
          </p:txBody>
        </p:sp>
      </p:grpSp>
      <p:grpSp>
        <p:nvGrpSpPr>
          <p:cNvPr id="19" name="Group 18" descr="Hexagon: planning">
            <a:extLst>
              <a:ext uri="{FF2B5EF4-FFF2-40B4-BE49-F238E27FC236}">
                <a16:creationId xmlns:a16="http://schemas.microsoft.com/office/drawing/2014/main" id="{697F4E4E-E286-9790-E30D-2DC8E0C51834}"/>
              </a:ext>
            </a:extLst>
          </p:cNvPr>
          <p:cNvGrpSpPr/>
          <p:nvPr/>
        </p:nvGrpSpPr>
        <p:grpSpPr>
          <a:xfrm>
            <a:off x="3610056" y="2057827"/>
            <a:ext cx="1820800" cy="1575206"/>
            <a:chOff x="1479837" y="966690"/>
            <a:chExt cx="1820800" cy="1575206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C8F0395A-E678-3ABE-1245-4CB85D0EB593}"/>
                </a:ext>
              </a:extLst>
            </p:cNvPr>
            <p:cNvSpPr/>
            <p:nvPr/>
          </p:nvSpPr>
          <p:spPr>
            <a:xfrm>
              <a:off x="1479837" y="96669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>
              <a:extLst>
                <a:ext uri="{FF2B5EF4-FFF2-40B4-BE49-F238E27FC236}">
                  <a16:creationId xmlns:a16="http://schemas.microsoft.com/office/drawing/2014/main" id="{A49A974A-2F3E-2DF8-6AA4-BAFB7FD854F6}"/>
                </a:ext>
              </a:extLst>
            </p:cNvPr>
            <p:cNvSpPr txBox="1"/>
            <p:nvPr/>
          </p:nvSpPr>
          <p:spPr>
            <a:xfrm>
              <a:off x="1755859" y="1220155"/>
              <a:ext cx="1217310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/>
                <a:t>Planning</a:t>
              </a:r>
            </a:p>
          </p:txBody>
        </p:sp>
      </p:grpSp>
      <p:sp>
        <p:nvSpPr>
          <p:cNvPr id="65" name="Hexagon 64">
            <a:extLst>
              <a:ext uri="{FF2B5EF4-FFF2-40B4-BE49-F238E27FC236}">
                <a16:creationId xmlns:a16="http://schemas.microsoft.com/office/drawing/2014/main" id="{7265060E-6F7C-C2C8-6B82-458717872A97}"/>
              </a:ext>
            </a:extLst>
          </p:cNvPr>
          <p:cNvSpPr/>
          <p:nvPr/>
        </p:nvSpPr>
        <p:spPr>
          <a:xfrm>
            <a:off x="2684365" y="1891607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 err="1"/>
              <a:t>Contenu</a:t>
            </a:r>
            <a:r>
              <a:rPr lang="en-GB" sz="1100" dirty="0"/>
              <a:t> &amp; context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D1E50BE0-D342-E69E-CB74-DD763895C24A}"/>
              </a:ext>
            </a:extLst>
          </p:cNvPr>
          <p:cNvSpPr/>
          <p:nvPr/>
        </p:nvSpPr>
        <p:spPr>
          <a:xfrm>
            <a:off x="2684365" y="2895221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Dry-run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1E4E869A-E389-6194-44A3-95C27BAD687B}"/>
              </a:ext>
            </a:extLst>
          </p:cNvPr>
          <p:cNvSpPr/>
          <p:nvPr/>
        </p:nvSpPr>
        <p:spPr>
          <a:xfrm>
            <a:off x="1789812" y="1381980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 err="1"/>
              <a:t>Kantooruren</a:t>
            </a:r>
            <a:r>
              <a:rPr lang="en-GB" sz="1100" dirty="0"/>
              <a:t> of </a:t>
            </a:r>
            <a:r>
              <a:rPr lang="en-GB" sz="1100" dirty="0" err="1"/>
              <a:t>er</a:t>
            </a:r>
            <a:r>
              <a:rPr lang="en-GB" sz="1100" dirty="0"/>
              <a:t> </a:t>
            </a:r>
            <a:r>
              <a:rPr lang="en-GB" sz="1100" dirty="0" err="1"/>
              <a:t>buiten</a:t>
            </a:r>
            <a:r>
              <a:rPr lang="en-GB" sz="1100" dirty="0"/>
              <a:t>?</a:t>
            </a: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8F4142C8-31B0-916A-4AC4-3FDA26777415}"/>
              </a:ext>
            </a:extLst>
          </p:cNvPr>
          <p:cNvSpPr/>
          <p:nvPr/>
        </p:nvSpPr>
        <p:spPr>
          <a:xfrm>
            <a:off x="1794632" y="2401565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Plan B</a:t>
            </a: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B3C72B30-B2D8-B805-93B6-99C593735714}"/>
              </a:ext>
            </a:extLst>
          </p:cNvPr>
          <p:cNvSpPr/>
          <p:nvPr/>
        </p:nvSpPr>
        <p:spPr>
          <a:xfrm>
            <a:off x="1775412" y="3390865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Next work-shops</a:t>
            </a:r>
          </a:p>
        </p:txBody>
      </p:sp>
      <p:grpSp>
        <p:nvGrpSpPr>
          <p:cNvPr id="22" name="Group 21" descr="Hexagon sélectionner les participants">
            <a:extLst>
              <a:ext uri="{FF2B5EF4-FFF2-40B4-BE49-F238E27FC236}">
                <a16:creationId xmlns:a16="http://schemas.microsoft.com/office/drawing/2014/main" id="{E8122E93-F783-384D-BCB7-803ECAC64C28}"/>
              </a:ext>
            </a:extLst>
          </p:cNvPr>
          <p:cNvGrpSpPr/>
          <p:nvPr/>
        </p:nvGrpSpPr>
        <p:grpSpPr>
          <a:xfrm>
            <a:off x="5185599" y="1190298"/>
            <a:ext cx="1820800" cy="1575206"/>
            <a:chOff x="3157475" y="11990"/>
            <a:chExt cx="1820800" cy="1575206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62DE25B4-3085-40FA-0DE4-CA01ECB3FCAB}"/>
                </a:ext>
              </a:extLst>
            </p:cNvPr>
            <p:cNvSpPr/>
            <p:nvPr/>
          </p:nvSpPr>
          <p:spPr>
            <a:xfrm>
              <a:off x="3157475" y="1199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>
              <a:extLst>
                <a:ext uri="{FF2B5EF4-FFF2-40B4-BE49-F238E27FC236}">
                  <a16:creationId xmlns:a16="http://schemas.microsoft.com/office/drawing/2014/main" id="{92F94B14-51E3-3F1D-EC90-AE4A5E6940E2}"/>
                </a:ext>
              </a:extLst>
            </p:cNvPr>
            <p:cNvSpPr txBox="1"/>
            <p:nvPr/>
          </p:nvSpPr>
          <p:spPr>
            <a:xfrm>
              <a:off x="3459220" y="261045"/>
              <a:ext cx="1217310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kern="1200" dirty="0" err="1"/>
                <a:t>Sélectionner</a:t>
              </a:r>
              <a:r>
                <a:rPr lang="en-GB" sz="1500" b="1" kern="1200" dirty="0"/>
                <a:t> les participants</a:t>
              </a:r>
            </a:p>
          </p:txBody>
        </p:sp>
      </p:grpSp>
      <p:sp>
        <p:nvSpPr>
          <p:cNvPr id="72" name="Hexagon 71">
            <a:extLst>
              <a:ext uri="{FF2B5EF4-FFF2-40B4-BE49-F238E27FC236}">
                <a16:creationId xmlns:a16="http://schemas.microsoft.com/office/drawing/2014/main" id="{33C7C953-1D2D-B819-5A78-1F656D55B4ED}"/>
              </a:ext>
            </a:extLst>
          </p:cNvPr>
          <p:cNvSpPr/>
          <p:nvPr/>
        </p:nvSpPr>
        <p:spPr>
          <a:xfrm>
            <a:off x="4996097" y="146846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Stake-holder analyse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DBBB0CE8-2572-6105-5E56-C7CB9366E26F}"/>
              </a:ext>
            </a:extLst>
          </p:cNvPr>
          <p:cNvSpPr/>
          <p:nvPr/>
        </p:nvSpPr>
        <p:spPr>
          <a:xfrm>
            <a:off x="6107028" y="155272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 err="1"/>
              <a:t>Prendrecontact</a:t>
            </a:r>
            <a:endParaRPr lang="en-GB" sz="1100" dirty="0"/>
          </a:p>
        </p:txBody>
      </p:sp>
      <p:grpSp>
        <p:nvGrpSpPr>
          <p:cNvPr id="28" name="Group 27" descr="Hexagon Communication">
            <a:extLst>
              <a:ext uri="{FF2B5EF4-FFF2-40B4-BE49-F238E27FC236}">
                <a16:creationId xmlns:a16="http://schemas.microsoft.com/office/drawing/2014/main" id="{849FD06E-32AD-5401-DCC6-6D9E40882DC7}"/>
              </a:ext>
            </a:extLst>
          </p:cNvPr>
          <p:cNvGrpSpPr/>
          <p:nvPr/>
        </p:nvGrpSpPr>
        <p:grpSpPr>
          <a:xfrm>
            <a:off x="3546365" y="3836003"/>
            <a:ext cx="1820800" cy="1575206"/>
            <a:chOff x="1479837" y="966690"/>
            <a:chExt cx="1820800" cy="1575206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6A87BB3-52D6-C1F2-65BB-9A640D261068}"/>
                </a:ext>
              </a:extLst>
            </p:cNvPr>
            <p:cNvSpPr/>
            <p:nvPr/>
          </p:nvSpPr>
          <p:spPr>
            <a:xfrm>
              <a:off x="1479837" y="96669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D6AD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>
              <a:extLst>
                <a:ext uri="{FF2B5EF4-FFF2-40B4-BE49-F238E27FC236}">
                  <a16:creationId xmlns:a16="http://schemas.microsoft.com/office/drawing/2014/main" id="{D0E88002-2AB5-5540-788A-23772AEBB1B3}"/>
                </a:ext>
              </a:extLst>
            </p:cNvPr>
            <p:cNvSpPr txBox="1"/>
            <p:nvPr/>
          </p:nvSpPr>
          <p:spPr>
            <a:xfrm>
              <a:off x="1781582" y="1227735"/>
              <a:ext cx="1217310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/>
                <a:t>Communication</a:t>
              </a:r>
            </a:p>
          </p:txBody>
        </p:sp>
      </p:grpSp>
      <p:sp>
        <p:nvSpPr>
          <p:cNvPr id="69" name="Hexagon 68">
            <a:extLst>
              <a:ext uri="{FF2B5EF4-FFF2-40B4-BE49-F238E27FC236}">
                <a16:creationId xmlns:a16="http://schemas.microsoft.com/office/drawing/2014/main" id="{0A3DD8F9-C09B-D96C-6DFC-5DD738197DAF}"/>
              </a:ext>
            </a:extLst>
          </p:cNvPr>
          <p:cNvSpPr/>
          <p:nvPr/>
        </p:nvSpPr>
        <p:spPr>
          <a:xfrm>
            <a:off x="2795654" y="4844703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000" dirty="0" err="1"/>
              <a:t>Préalable</a:t>
            </a:r>
            <a:endParaRPr lang="en-GB" sz="1000" dirty="0"/>
          </a:p>
          <a:p>
            <a:pPr algn="ctr"/>
            <a:r>
              <a:rPr lang="en-GB" sz="1000" dirty="0"/>
              <a:t>Testing</a:t>
            </a: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11B6CD33-1E90-4FCE-41E0-C0BCC8C92165}"/>
              </a:ext>
            </a:extLst>
          </p:cNvPr>
          <p:cNvSpPr/>
          <p:nvPr/>
        </p:nvSpPr>
        <p:spPr>
          <a:xfrm>
            <a:off x="2792208" y="5853403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050" dirty="0" err="1"/>
              <a:t>Delivra-bles</a:t>
            </a:r>
            <a:endParaRPr lang="en-GB" sz="1050" dirty="0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697D38C0-31AB-9C53-D2DE-DD17BB1D8FF7}"/>
              </a:ext>
            </a:extLst>
          </p:cNvPr>
          <p:cNvSpPr/>
          <p:nvPr/>
        </p:nvSpPr>
        <p:spPr>
          <a:xfrm>
            <a:off x="1903877" y="5359747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Next steps</a:t>
            </a:r>
          </a:p>
        </p:txBody>
      </p:sp>
      <p:grpSp>
        <p:nvGrpSpPr>
          <p:cNvPr id="31" name="Group 30" descr="Hexagon lieu">
            <a:extLst>
              <a:ext uri="{FF2B5EF4-FFF2-40B4-BE49-F238E27FC236}">
                <a16:creationId xmlns:a16="http://schemas.microsoft.com/office/drawing/2014/main" id="{D123B491-59B3-D800-FC8C-43830F6ED0B6}"/>
              </a:ext>
            </a:extLst>
          </p:cNvPr>
          <p:cNvGrpSpPr/>
          <p:nvPr/>
        </p:nvGrpSpPr>
        <p:grpSpPr>
          <a:xfrm>
            <a:off x="6774253" y="2040469"/>
            <a:ext cx="1820800" cy="1575206"/>
            <a:chOff x="4827361" y="968857"/>
            <a:chExt cx="1820800" cy="1575206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3655EE10-ECFF-44EE-CAC3-DB8697C0AB22}"/>
                </a:ext>
              </a:extLst>
            </p:cNvPr>
            <p:cNvSpPr/>
            <p:nvPr/>
          </p:nvSpPr>
          <p:spPr>
            <a:xfrm>
              <a:off x="4827361" y="968857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4A97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880000"/>
                <a:satOff val="-10001"/>
                <a:lumOff val="12000"/>
                <a:alphaOff val="0"/>
              </a:schemeClr>
            </a:fillRef>
            <a:effectRef idx="0">
              <a:schemeClr val="accent2">
                <a:hueOff val="-2880000"/>
                <a:satOff val="-10001"/>
                <a:lumOff val="12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4">
              <a:extLst>
                <a:ext uri="{FF2B5EF4-FFF2-40B4-BE49-F238E27FC236}">
                  <a16:creationId xmlns:a16="http://schemas.microsoft.com/office/drawing/2014/main" id="{11DD1254-FA95-1F63-391B-512FC1AEBCBC}"/>
                </a:ext>
              </a:extLst>
            </p:cNvPr>
            <p:cNvSpPr txBox="1"/>
            <p:nvPr/>
          </p:nvSpPr>
          <p:spPr>
            <a:xfrm>
              <a:off x="5129106" y="1229902"/>
              <a:ext cx="1217310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/>
                <a:t>Lieu</a:t>
              </a:r>
            </a:p>
          </p:txBody>
        </p:sp>
      </p:grpSp>
      <p:sp>
        <p:nvSpPr>
          <p:cNvPr id="49" name="Hexagon 48">
            <a:extLst>
              <a:ext uri="{FF2B5EF4-FFF2-40B4-BE49-F238E27FC236}">
                <a16:creationId xmlns:a16="http://schemas.microsoft.com/office/drawing/2014/main" id="{21C360C3-18AA-5378-14CB-4C61D913FAC5}"/>
              </a:ext>
            </a:extLst>
          </p:cNvPr>
          <p:cNvSpPr/>
          <p:nvPr/>
        </p:nvSpPr>
        <p:spPr>
          <a:xfrm>
            <a:off x="8293308" y="1734607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Online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9D2A68DE-9DBD-2EDA-5E97-653A5951699E}"/>
              </a:ext>
            </a:extLst>
          </p:cNvPr>
          <p:cNvSpPr/>
          <p:nvPr/>
        </p:nvSpPr>
        <p:spPr>
          <a:xfrm>
            <a:off x="9199903" y="1252196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 err="1"/>
              <a:t>Hybride</a:t>
            </a:r>
            <a:endParaRPr lang="en-GB" sz="1100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EA66E0AE-BBE4-6DE2-8038-69998BE97A84}"/>
              </a:ext>
            </a:extLst>
          </p:cNvPr>
          <p:cNvSpPr/>
          <p:nvPr/>
        </p:nvSpPr>
        <p:spPr>
          <a:xfrm>
            <a:off x="9199903" y="2242460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Real life</a:t>
            </a:r>
          </a:p>
        </p:txBody>
      </p:sp>
      <p:grpSp>
        <p:nvGrpSpPr>
          <p:cNvPr id="34" name="Group 33" descr="Hexagon Langue(s)">
            <a:extLst>
              <a:ext uri="{FF2B5EF4-FFF2-40B4-BE49-F238E27FC236}">
                <a16:creationId xmlns:a16="http://schemas.microsoft.com/office/drawing/2014/main" id="{D192E297-AE5A-FDB5-801C-F16930409F2D}"/>
              </a:ext>
            </a:extLst>
          </p:cNvPr>
          <p:cNvGrpSpPr/>
          <p:nvPr/>
        </p:nvGrpSpPr>
        <p:grpSpPr>
          <a:xfrm>
            <a:off x="5185599" y="4733543"/>
            <a:ext cx="1820800" cy="1575206"/>
            <a:chOff x="3157475" y="3843460"/>
            <a:chExt cx="1820800" cy="1575206"/>
          </a:xfrm>
          <a:solidFill>
            <a:srgbClr val="FFCF05"/>
          </a:solidFill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2EA43FBD-E18E-F1BD-DFDC-002CB806E6FB}"/>
                </a:ext>
              </a:extLst>
            </p:cNvPr>
            <p:cNvSpPr/>
            <p:nvPr/>
          </p:nvSpPr>
          <p:spPr>
            <a:xfrm>
              <a:off x="3157475" y="384346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8640000"/>
                <a:satOff val="-30002"/>
                <a:lumOff val="36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agon 4">
              <a:extLst>
                <a:ext uri="{FF2B5EF4-FFF2-40B4-BE49-F238E27FC236}">
                  <a16:creationId xmlns:a16="http://schemas.microsoft.com/office/drawing/2014/main" id="{23368DDF-BCE8-E084-7167-C77D0D6791D0}"/>
                </a:ext>
              </a:extLst>
            </p:cNvPr>
            <p:cNvSpPr txBox="1"/>
            <p:nvPr/>
          </p:nvSpPr>
          <p:spPr>
            <a:xfrm>
              <a:off x="3459220" y="4104505"/>
              <a:ext cx="1217310" cy="1053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/>
                <a:t>Langue(s)</a:t>
              </a:r>
            </a:p>
          </p:txBody>
        </p:sp>
      </p:grpSp>
      <p:sp>
        <p:nvSpPr>
          <p:cNvPr id="63" name="Hexagon 62">
            <a:extLst>
              <a:ext uri="{FF2B5EF4-FFF2-40B4-BE49-F238E27FC236}">
                <a16:creationId xmlns:a16="http://schemas.microsoft.com/office/drawing/2014/main" id="{561B86F7-5C5D-59F9-C450-2F90FB55D61E}"/>
              </a:ext>
            </a:extLst>
          </p:cNvPr>
          <p:cNvSpPr/>
          <p:nvPr/>
        </p:nvSpPr>
        <p:spPr>
          <a:xfrm>
            <a:off x="4466555" y="5783089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400" b="1" dirty="0"/>
              <a:t>1 ?</a:t>
            </a:r>
          </a:p>
          <a:p>
            <a:pPr algn="ctr"/>
            <a:endParaRPr lang="en-GB" sz="1100" dirty="0"/>
          </a:p>
          <a:p>
            <a:pPr algn="ctr"/>
            <a:r>
              <a:rPr lang="en-GB" sz="1100" dirty="0"/>
              <a:t>NL, FR, EN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7EE10161-BDE0-765C-7F61-952919891EB2}"/>
              </a:ext>
            </a:extLst>
          </p:cNvPr>
          <p:cNvSpPr/>
          <p:nvPr/>
        </p:nvSpPr>
        <p:spPr>
          <a:xfrm>
            <a:off x="6656979" y="5700658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b="1" dirty="0"/>
              <a:t>Multi</a:t>
            </a:r>
            <a:r>
              <a:rPr lang="en-GB" sz="1100" dirty="0"/>
              <a:t>?</a:t>
            </a:r>
          </a:p>
        </p:txBody>
      </p:sp>
      <p:grpSp>
        <p:nvGrpSpPr>
          <p:cNvPr id="37" name="Group 36" descr="Hexagon outils">
            <a:extLst>
              <a:ext uri="{FF2B5EF4-FFF2-40B4-BE49-F238E27FC236}">
                <a16:creationId xmlns:a16="http://schemas.microsoft.com/office/drawing/2014/main" id="{2C35AED5-6881-D77D-0CA4-F18DA5C58360}"/>
              </a:ext>
            </a:extLst>
          </p:cNvPr>
          <p:cNvGrpSpPr/>
          <p:nvPr/>
        </p:nvGrpSpPr>
        <p:grpSpPr>
          <a:xfrm>
            <a:off x="6783684" y="3830773"/>
            <a:ext cx="1820800" cy="1575206"/>
            <a:chOff x="4827361" y="2873519"/>
            <a:chExt cx="1820800" cy="1575206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35257C3E-96E5-9D76-82F0-0B2A99421A37}"/>
                </a:ext>
              </a:extLst>
            </p:cNvPr>
            <p:cNvSpPr/>
            <p:nvPr/>
          </p:nvSpPr>
          <p:spPr>
            <a:xfrm>
              <a:off x="4827361" y="2873519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76B6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760000"/>
                <a:satOff val="-20001"/>
                <a:lumOff val="24000"/>
                <a:alphaOff val="0"/>
              </a:schemeClr>
            </a:fillRef>
            <a:effectRef idx="0">
              <a:schemeClr val="accent2">
                <a:hueOff val="-5760000"/>
                <a:satOff val="-20001"/>
                <a:lumOff val="24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Hexagon 4">
              <a:extLst>
                <a:ext uri="{FF2B5EF4-FFF2-40B4-BE49-F238E27FC236}">
                  <a16:creationId xmlns:a16="http://schemas.microsoft.com/office/drawing/2014/main" id="{C42D93BA-48E1-20E7-3FA0-E6D77AC90A21}"/>
                </a:ext>
              </a:extLst>
            </p:cNvPr>
            <p:cNvSpPr txBox="1"/>
            <p:nvPr/>
          </p:nvSpPr>
          <p:spPr>
            <a:xfrm>
              <a:off x="5129106" y="3134564"/>
              <a:ext cx="1217310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 err="1"/>
                <a:t>Outils</a:t>
              </a:r>
              <a:endParaRPr lang="en-GB" sz="1600" b="1" kern="1200" dirty="0"/>
            </a:p>
          </p:txBody>
        </p:sp>
      </p:grpSp>
      <p:sp>
        <p:nvSpPr>
          <p:cNvPr id="59" name="Hexagon 58">
            <a:extLst>
              <a:ext uri="{FF2B5EF4-FFF2-40B4-BE49-F238E27FC236}">
                <a16:creationId xmlns:a16="http://schemas.microsoft.com/office/drawing/2014/main" id="{9FAF4949-2F65-6F05-0F29-0C265465369B}"/>
              </a:ext>
            </a:extLst>
          </p:cNvPr>
          <p:cNvSpPr/>
          <p:nvPr/>
        </p:nvSpPr>
        <p:spPr>
          <a:xfrm>
            <a:off x="8399226" y="3663257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Brown paper &amp; post-its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EB9DAA1A-82EB-34D2-A0A7-8EB4DE363996}"/>
              </a:ext>
            </a:extLst>
          </p:cNvPr>
          <p:cNvSpPr/>
          <p:nvPr/>
        </p:nvSpPr>
        <p:spPr>
          <a:xfrm>
            <a:off x="8412294" y="4664211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White board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5E887A7C-5A53-9539-D387-24815DEC1BED}"/>
              </a:ext>
            </a:extLst>
          </p:cNvPr>
          <p:cNvSpPr/>
          <p:nvPr/>
        </p:nvSpPr>
        <p:spPr>
          <a:xfrm>
            <a:off x="9316686" y="4163734"/>
            <a:ext cx="1099902" cy="93838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100" dirty="0"/>
              <a:t>Online white board</a:t>
            </a:r>
          </a:p>
        </p:txBody>
      </p:sp>
      <p:pic>
        <p:nvPicPr>
          <p:cNvPr id="5" name="Picture 4" descr="Logo BA4Gov">
            <a:extLst>
              <a:ext uri="{FF2B5EF4-FFF2-40B4-BE49-F238E27FC236}">
                <a16:creationId xmlns:a16="http://schemas.microsoft.com/office/drawing/2014/main" id="{6D80CD39-4BF9-F668-BC40-94298CE34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97" y="119173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" grpId="0" animBg="1"/>
      <p:bldP spid="64" grpId="0" animBg="1"/>
      <p:bldP spid="71" grpId="0" animBg="1"/>
      <p:bldP spid="72" grpId="0" animBg="1"/>
      <p:bldP spid="73" grpId="0" animBg="1"/>
      <p:bldP spid="69" grpId="0" animBg="1"/>
      <p:bldP spid="67" grpId="0" animBg="1"/>
      <p:bldP spid="68" grpId="0" animBg="1"/>
      <p:bldP spid="49" grpId="0" animBg="1"/>
      <p:bldP spid="57" grpId="0" animBg="1"/>
      <p:bldP spid="58" grpId="0" animBg="1"/>
      <p:bldP spid="63" grpId="0" animBg="1"/>
      <p:bldP spid="62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B7408-E197-19E9-4A33-8875C099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F5A9-D607-6F51-166C-B2159A7AD625}"/>
              </a:ext>
            </a:extLst>
          </p:cNvPr>
          <p:cNvSpPr txBox="1"/>
          <p:nvPr/>
        </p:nvSpPr>
        <p:spPr>
          <a:xfrm>
            <a:off x="989814" y="1890944"/>
            <a:ext cx="87849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6F82"/>
                </a:solidFill>
                <a:sym typeface="Wingdings" panose="05000000000000000000" pitchFamily="2" charset="2"/>
              </a:rPr>
              <a:t>Doel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ym typeface="Wingdings" panose="05000000000000000000" pitchFamily="2" charset="2"/>
              </a:rPr>
              <a:t>Voorstellen</a:t>
            </a:r>
            <a:r>
              <a:rPr lang="en-GB" sz="2000" dirty="0">
                <a:sym typeface="Wingdings" panose="05000000000000000000" pitchFamily="2" charset="2"/>
              </a:rPr>
              <a:t> Persona’s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ym typeface="Wingdings" panose="05000000000000000000" pitchFamily="2" charset="2"/>
              </a:rPr>
              <a:t>Opstellen</a:t>
            </a:r>
            <a:r>
              <a:rPr lang="en-GB" sz="2000" dirty="0">
                <a:sym typeface="Wingdings" panose="05000000000000000000" pitchFamily="2" charset="2"/>
              </a:rPr>
              <a:t> Customer Journey </a:t>
            </a:r>
            <a:r>
              <a:rPr lang="en-GB" sz="2000" dirty="0" err="1">
                <a:sym typeface="Wingdings" panose="05000000000000000000" pitchFamily="2" charset="2"/>
              </a:rPr>
              <a:t>voor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elke</a:t>
            </a:r>
            <a:r>
              <a:rPr lang="en-GB" sz="2000">
                <a:sym typeface="Wingdings" panose="05000000000000000000" pitchFamily="2" charset="2"/>
              </a:rPr>
              <a:t> Persona</a:t>
            </a:r>
            <a:endParaRPr lang="en-GB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rgbClr val="006F82"/>
                </a:solidFill>
                <a:sym typeface="Wingdings" panose="05000000000000000000" pitchFamily="2" charset="2"/>
              </a:rPr>
              <a:t>Proces</a:t>
            </a:r>
            <a:endParaRPr lang="en-GB" sz="2400" b="1" dirty="0">
              <a:solidFill>
                <a:srgbClr val="006F82"/>
              </a:solidFill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Het </a:t>
            </a:r>
            <a:r>
              <a:rPr lang="en-GB" sz="2000" dirty="0" err="1">
                <a:sym typeface="Wingdings" panose="05000000000000000000" pitchFamily="2" charset="2"/>
              </a:rPr>
              <a:t>klaarmaken</a:t>
            </a:r>
            <a:r>
              <a:rPr lang="en-GB" sz="2000" dirty="0">
                <a:sym typeface="Wingdings" panose="05000000000000000000" pitchFamily="2" charset="2"/>
              </a:rPr>
              <a:t> van het </a:t>
            </a:r>
            <a:r>
              <a:rPr lang="en-GB" sz="2000" dirty="0" err="1">
                <a:sym typeface="Wingdings" panose="05000000000000000000" pitchFamily="2" charset="2"/>
              </a:rPr>
              <a:t>avondmaal</a:t>
            </a:r>
            <a:r>
              <a:rPr lang="en-GB" sz="2000" dirty="0">
                <a:sym typeface="Wingdings" panose="05000000000000000000" pitchFamily="2" charset="2"/>
              </a:rPr>
              <a:t> in het </a:t>
            </a:r>
            <a:r>
              <a:rPr lang="en-GB" sz="2000" dirty="0" err="1">
                <a:sym typeface="Wingdings" panose="05000000000000000000" pitchFamily="2" charset="2"/>
              </a:rPr>
              <a:t>gezin</a:t>
            </a:r>
            <a:r>
              <a:rPr lang="en-GB" sz="2000" dirty="0">
                <a:sym typeface="Wingdings" panose="05000000000000000000" pitchFamily="2" charset="2"/>
              </a:rPr>
              <a:t> “Peeters – De </a:t>
            </a:r>
            <a:r>
              <a:rPr lang="en-GB" sz="2000" dirty="0" err="1">
                <a:sym typeface="Wingdings" panose="05000000000000000000" pitchFamily="2" charset="2"/>
              </a:rPr>
              <a:t>Raedt</a:t>
            </a:r>
            <a:r>
              <a:rPr lang="en-GB" sz="2000" dirty="0">
                <a:sym typeface="Wingdings" panose="05000000000000000000" pitchFamily="2" charset="2"/>
              </a:rPr>
              <a:t>”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A18753-A084-C574-1148-64109DB1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30" y="422858"/>
            <a:ext cx="9135533" cy="777875"/>
          </a:xfrm>
        </p:spPr>
        <p:txBody>
          <a:bodyPr/>
          <a:lstStyle/>
          <a:p>
            <a:r>
              <a:rPr lang="en-GB" sz="2400" dirty="0" err="1"/>
              <a:t>Interactieve</a:t>
            </a:r>
            <a:r>
              <a:rPr lang="en-GB" sz="2400" dirty="0"/>
              <a:t> workshop</a:t>
            </a:r>
            <a:endParaRPr lang="en-US" dirty="0"/>
          </a:p>
        </p:txBody>
      </p:sp>
      <p:pic>
        <p:nvPicPr>
          <p:cNvPr id="2" name="Picture 1" descr="Logo BA4Gov">
            <a:extLst>
              <a:ext uri="{FF2B5EF4-FFF2-40B4-BE49-F238E27FC236}">
                <a16:creationId xmlns:a16="http://schemas.microsoft.com/office/drawing/2014/main" id="{8A5F32FF-3ACD-1B7A-0AB4-CC50FAD85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70" y="140848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863" y="329706"/>
            <a:ext cx="7172621" cy="777875"/>
          </a:xfrm>
        </p:spPr>
        <p:txBody>
          <a:bodyPr/>
          <a:lstStyle/>
          <a:p>
            <a:r>
              <a:rPr lang="en-GB" sz="2400" dirty="0" err="1"/>
              <a:t>Mentimeter</a:t>
            </a:r>
            <a:r>
              <a:rPr lang="en-GB" sz="2400" dirty="0"/>
              <a:t> 2 – Persona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Content Placeholder 15" descr="Numeric code and QR code for mentimeter used during the presentati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734" y="1535972"/>
            <a:ext cx="11514880" cy="4757112"/>
          </a:xfrm>
          <a:prstGeom prst="rect">
            <a:avLst/>
          </a:prstGeom>
        </p:spPr>
      </p:pic>
      <p:pic>
        <p:nvPicPr>
          <p:cNvPr id="4" name="Picture 3" descr="Logo BA4Gov">
            <a:extLst>
              <a:ext uri="{FF2B5EF4-FFF2-40B4-BE49-F238E27FC236}">
                <a16:creationId xmlns:a16="http://schemas.microsoft.com/office/drawing/2014/main" id="{D9D8475C-6183-EEE1-BA75-575400039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52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B99B3-8DD4-2FD0-C7B7-EEC05FEE4BFC}"/>
              </a:ext>
            </a:extLst>
          </p:cNvPr>
          <p:cNvSpPr txBox="1"/>
          <p:nvPr/>
        </p:nvSpPr>
        <p:spPr>
          <a:xfrm>
            <a:off x="970962" y="1851210"/>
            <a:ext cx="10016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6F82"/>
                </a:solidFill>
              </a:rPr>
              <a:t>Wat is een persona?</a:t>
            </a:r>
          </a:p>
          <a:p>
            <a:endParaRPr lang="nl-NL" dirty="0">
              <a:solidFill>
                <a:srgbClr val="006F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persona is een fictief karakter dat wordt gecreëerd om een typische gebruiker of klant van een product of dienst te vertegenwoordigen.</a:t>
            </a:r>
          </a:p>
          <a:p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006F82"/>
                </a:solidFill>
                <a:sym typeface="Wingdings" panose="05000000000000000000" pitchFamily="2" charset="2"/>
              </a:rPr>
              <a:t> Creëren van </a:t>
            </a:r>
            <a:r>
              <a:rPr lang="nl-NL" dirty="0">
                <a:solidFill>
                  <a:srgbClr val="006F82"/>
                </a:solidFill>
              </a:rPr>
              <a:t>‘echte’ mensen in plaats van algemene doelgroepen</a:t>
            </a:r>
            <a:endParaRPr lang="nl-NL" sz="2000" dirty="0">
              <a:solidFill>
                <a:srgbClr val="006F82"/>
              </a:solidFill>
            </a:endParaRP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omvat een gedetailleerde beschrijving: demografische gegevens, interesses, gedrag, doelen, frustraties en motivaties van de gebruiker of klant.</a:t>
            </a:r>
          </a:p>
          <a:p>
            <a:r>
              <a:rPr lang="nl-NL" dirty="0">
                <a:solidFill>
                  <a:srgbClr val="006F82"/>
                </a:solidFill>
                <a:sym typeface="Wingdings" panose="05000000000000000000" pitchFamily="2" charset="2"/>
              </a:rPr>
              <a:t>	 Een levendige verbeelding van je </a:t>
            </a:r>
            <a:r>
              <a:rPr lang="nl-NL" dirty="0">
                <a:solidFill>
                  <a:srgbClr val="006F82"/>
                </a:solidFill>
              </a:rPr>
              <a:t>doelgroepen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393261-2C3E-8E34-5DA1-0B94F206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30" y="422858"/>
            <a:ext cx="9135533" cy="777875"/>
          </a:xfrm>
        </p:spPr>
        <p:txBody>
          <a:bodyPr/>
          <a:lstStyle/>
          <a:p>
            <a:r>
              <a:rPr lang="en-GB" sz="2400" dirty="0"/>
              <a:t>Persona (1/2)</a:t>
            </a:r>
            <a:endParaRPr lang="en-US" dirty="0"/>
          </a:p>
        </p:txBody>
      </p:sp>
      <p:pic>
        <p:nvPicPr>
          <p:cNvPr id="2" name="Picture 1" descr="Logo BA4Gov">
            <a:extLst>
              <a:ext uri="{FF2B5EF4-FFF2-40B4-BE49-F238E27FC236}">
                <a16:creationId xmlns:a16="http://schemas.microsoft.com/office/drawing/2014/main" id="{25211C7F-B540-46CE-2136-E60FE8F07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B99B3-8DD4-2FD0-C7B7-EEC05FEE4BFC}"/>
              </a:ext>
            </a:extLst>
          </p:cNvPr>
          <p:cNvSpPr txBox="1"/>
          <p:nvPr/>
        </p:nvSpPr>
        <p:spPr>
          <a:xfrm>
            <a:off x="989814" y="1851210"/>
            <a:ext cx="999778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6F82"/>
                </a:solidFill>
              </a:rPr>
              <a:t>Doel van een persona?</a:t>
            </a:r>
          </a:p>
          <a:p>
            <a:endParaRPr lang="nl-NL" dirty="0">
              <a:solidFill>
                <a:srgbClr val="006F82"/>
              </a:solidFill>
            </a:endParaRP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006F82"/>
                </a:solidFill>
                <a:sym typeface="Wingdings" panose="05000000000000000000" pitchFamily="2" charset="2"/>
              </a:rPr>
              <a:t> </a:t>
            </a:r>
            <a:r>
              <a:rPr lang="nl-NL" dirty="0"/>
              <a:t>beter inzicht te krijgen in de behoeften en gedragingen van klanten</a:t>
            </a: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006F82"/>
                </a:solidFill>
                <a:sym typeface="Wingdings" panose="05000000000000000000" pitchFamily="2" charset="2"/>
              </a:rPr>
              <a:t></a:t>
            </a:r>
            <a:r>
              <a:rPr lang="nl-NL" sz="1800" dirty="0">
                <a:solidFill>
                  <a:srgbClr val="006F82"/>
                </a:solidFill>
                <a:sym typeface="Wingdings" panose="05000000000000000000" pitchFamily="2" charset="2"/>
              </a:rPr>
              <a:t> </a:t>
            </a:r>
            <a:r>
              <a:rPr lang="nl-NL" dirty="0"/>
              <a:t>beter anticiperen op hun wensen en behoeften bij ontwerpen van producten en diensten </a:t>
            </a: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006F82"/>
                </a:solidFill>
                <a:sym typeface="Wingdings" panose="05000000000000000000" pitchFamily="2" charset="2"/>
              </a:rPr>
              <a:t></a:t>
            </a:r>
            <a:r>
              <a:rPr lang="nl-NL" sz="1800" dirty="0">
                <a:solidFill>
                  <a:srgbClr val="006F82"/>
                </a:solidFill>
                <a:sym typeface="Wingdings" panose="05000000000000000000" pitchFamily="2" charset="2"/>
              </a:rPr>
              <a:t> </a:t>
            </a:r>
            <a:r>
              <a:rPr lang="nl-NL" dirty="0"/>
              <a:t>kan helpen om een betere gebruikerservaring te bieden</a:t>
            </a: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006F82"/>
                </a:solidFill>
                <a:sym typeface="Wingdings" panose="05000000000000000000" pitchFamily="2" charset="2"/>
              </a:rPr>
              <a:t></a:t>
            </a:r>
            <a:r>
              <a:rPr lang="nl-NL" sz="1800" dirty="0">
                <a:solidFill>
                  <a:srgbClr val="006F82"/>
                </a:solidFill>
                <a:sym typeface="Wingdings" panose="05000000000000000000" pitchFamily="2" charset="2"/>
              </a:rPr>
              <a:t> </a:t>
            </a:r>
            <a:r>
              <a:rPr lang="nl-NL" dirty="0"/>
              <a:t>kan helpen om de tevredenheid en getrouwheid van klanten te vergroten</a:t>
            </a:r>
          </a:p>
          <a:p>
            <a:endParaRPr lang="nl-NL" dirty="0"/>
          </a:p>
          <a:p>
            <a:endParaRPr lang="nl-NL" dirty="0">
              <a:solidFill>
                <a:srgbClr val="006F82"/>
              </a:solidFill>
            </a:endParaRPr>
          </a:p>
          <a:p>
            <a:endParaRPr lang="nl-NL" dirty="0"/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C604F3-4984-4F18-8340-C6135A83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30" y="422858"/>
            <a:ext cx="9135533" cy="777875"/>
          </a:xfrm>
        </p:spPr>
        <p:txBody>
          <a:bodyPr/>
          <a:lstStyle/>
          <a:p>
            <a:r>
              <a:rPr lang="en-GB" sz="2400" dirty="0"/>
              <a:t>Persona (2/2)</a:t>
            </a:r>
            <a:endParaRPr lang="en-US" dirty="0"/>
          </a:p>
        </p:txBody>
      </p:sp>
      <p:pic>
        <p:nvPicPr>
          <p:cNvPr id="2" name="Picture 1" descr="Logo BA4Gov">
            <a:extLst>
              <a:ext uri="{FF2B5EF4-FFF2-40B4-BE49-F238E27FC236}">
                <a16:creationId xmlns:a16="http://schemas.microsoft.com/office/drawing/2014/main" id="{844B5F79-4EA9-AE03-6607-59790F952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C9CE-E95A-3B07-871A-4F50194F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277" y="422858"/>
            <a:ext cx="5483441" cy="777875"/>
          </a:xfrm>
        </p:spPr>
        <p:txBody>
          <a:bodyPr/>
          <a:lstStyle/>
          <a:p>
            <a:r>
              <a:rPr lang="en-GB" sz="2400" dirty="0" err="1"/>
              <a:t>Familie</a:t>
            </a:r>
            <a:r>
              <a:rPr lang="en-GB" sz="2400" dirty="0"/>
              <a:t> Peeters – De </a:t>
            </a:r>
            <a:r>
              <a:rPr lang="en-GB" sz="2400" dirty="0" err="1"/>
              <a:t>Raedt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Cartoon representing the family">
            <a:extLst>
              <a:ext uri="{FF2B5EF4-FFF2-40B4-BE49-F238E27FC236}">
                <a16:creationId xmlns:a16="http://schemas.microsoft.com/office/drawing/2014/main" id="{E34FC063-DE0D-B225-E48B-0FCADAA2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07" y="1305645"/>
            <a:ext cx="7500183" cy="5415830"/>
          </a:xfrm>
          <a:prstGeom prst="rect">
            <a:avLst/>
          </a:prstGeom>
        </p:spPr>
      </p:pic>
      <p:pic>
        <p:nvPicPr>
          <p:cNvPr id="6" name="Picture 5" descr="Logo BA4Gov">
            <a:extLst>
              <a:ext uri="{FF2B5EF4-FFF2-40B4-BE49-F238E27FC236}">
                <a16:creationId xmlns:a16="http://schemas.microsoft.com/office/drawing/2014/main" id="{9E80F8C7-CE61-EA62-E787-430FD97F4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1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Cartoon representing Emma">
            <a:extLst>
              <a:ext uri="{FF2B5EF4-FFF2-40B4-BE49-F238E27FC236}">
                <a16:creationId xmlns:a16="http://schemas.microsoft.com/office/drawing/2014/main" id="{BF717D1C-8D00-266E-BB8E-68EE04DCA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43" y="2019867"/>
            <a:ext cx="1609950" cy="1629002"/>
          </a:xfrm>
          <a:prstGeom prst="rect">
            <a:avLst/>
          </a:prstGeom>
        </p:spPr>
      </p:pic>
      <p:pic>
        <p:nvPicPr>
          <p:cNvPr id="7" name="Picture 6" descr="Cartoon representing Max">
            <a:extLst>
              <a:ext uri="{FF2B5EF4-FFF2-40B4-BE49-F238E27FC236}">
                <a16:creationId xmlns:a16="http://schemas.microsoft.com/office/drawing/2014/main" id="{1449C314-6540-0A63-EE13-94E0B94A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51" y="5017959"/>
            <a:ext cx="1066949" cy="981212"/>
          </a:xfrm>
          <a:prstGeom prst="rect">
            <a:avLst/>
          </a:prstGeom>
        </p:spPr>
      </p:pic>
      <p:pic>
        <p:nvPicPr>
          <p:cNvPr id="9" name="Picture 8" descr="A cartoon of a woman used to represent Ann&#10;&#10;">
            <a:extLst>
              <a:ext uri="{FF2B5EF4-FFF2-40B4-BE49-F238E27FC236}">
                <a16:creationId xmlns:a16="http://schemas.microsoft.com/office/drawing/2014/main" id="{07290878-F295-C7C5-0B3F-316136E78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4" y="1563067"/>
            <a:ext cx="2200582" cy="2057687"/>
          </a:xfrm>
          <a:prstGeom prst="rect">
            <a:avLst/>
          </a:prstGeom>
        </p:spPr>
      </p:pic>
      <p:pic>
        <p:nvPicPr>
          <p:cNvPr id="11" name="Picture 10" descr="A cartoon representing Danny">
            <a:extLst>
              <a:ext uri="{FF2B5EF4-FFF2-40B4-BE49-F238E27FC236}">
                <a16:creationId xmlns:a16="http://schemas.microsoft.com/office/drawing/2014/main" id="{D80545C9-7809-F256-EEC4-E7C4C1C9A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44" y="3865273"/>
            <a:ext cx="2238687" cy="2133898"/>
          </a:xfrm>
          <a:prstGeom prst="rect">
            <a:avLst/>
          </a:prstGeom>
        </p:spPr>
      </p:pic>
      <p:pic>
        <p:nvPicPr>
          <p:cNvPr id="13" name="Picture 12" descr="Cartoon representing Louis">
            <a:extLst>
              <a:ext uri="{FF2B5EF4-FFF2-40B4-BE49-F238E27FC236}">
                <a16:creationId xmlns:a16="http://schemas.microsoft.com/office/drawing/2014/main" id="{4D75E9D6-24E6-40AF-F6DF-D4C3D7A86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67" y="2434998"/>
            <a:ext cx="1543265" cy="1676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0AE93-26A0-808C-7DAD-5CEEA0091CAE}"/>
              </a:ext>
            </a:extLst>
          </p:cNvPr>
          <p:cNvSpPr txBox="1"/>
          <p:nvPr/>
        </p:nvSpPr>
        <p:spPr>
          <a:xfrm>
            <a:off x="1005906" y="3615885"/>
            <a:ext cx="172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Ann De </a:t>
            </a:r>
            <a:r>
              <a:rPr lang="en-US" err="1"/>
              <a:t>Raedt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89A87-A714-2D0D-E6CC-941E00F779AC}"/>
              </a:ext>
            </a:extLst>
          </p:cNvPr>
          <p:cNvSpPr txBox="1"/>
          <p:nvPr/>
        </p:nvSpPr>
        <p:spPr>
          <a:xfrm>
            <a:off x="5670717" y="3648869"/>
            <a:ext cx="1897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Emma Peeters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96A57-487A-7F9E-7F54-6928AD465675}"/>
              </a:ext>
            </a:extLst>
          </p:cNvPr>
          <p:cNvSpPr txBox="1"/>
          <p:nvPr/>
        </p:nvSpPr>
        <p:spPr>
          <a:xfrm>
            <a:off x="3583629" y="6151571"/>
            <a:ext cx="1897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Danny Peeters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221E9-D280-2573-BC24-94ED735B9C63}"/>
              </a:ext>
            </a:extLst>
          </p:cNvPr>
          <p:cNvSpPr txBox="1"/>
          <p:nvPr/>
        </p:nvSpPr>
        <p:spPr>
          <a:xfrm>
            <a:off x="9192274" y="4182161"/>
            <a:ext cx="1897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Louis Peeters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2C4B20-CFAE-C28B-3091-84EF958D6A54}"/>
              </a:ext>
            </a:extLst>
          </p:cNvPr>
          <p:cNvSpPr txBox="1"/>
          <p:nvPr/>
        </p:nvSpPr>
        <p:spPr>
          <a:xfrm>
            <a:off x="7796911" y="5975553"/>
            <a:ext cx="1362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Max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88E54-AF52-4DDE-E512-AC631025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7" y="274639"/>
            <a:ext cx="7860915" cy="777875"/>
          </a:xfrm>
        </p:spPr>
        <p:txBody>
          <a:bodyPr/>
          <a:lstStyle/>
          <a:p>
            <a:r>
              <a:rPr lang="en-GB" sz="2400" dirty="0" err="1"/>
              <a:t>Familie</a:t>
            </a:r>
            <a:r>
              <a:rPr lang="en-GB" sz="2400" dirty="0"/>
              <a:t>  Peeters – De </a:t>
            </a:r>
            <a:r>
              <a:rPr lang="en-GB" sz="2400" dirty="0" err="1"/>
              <a:t>Raedt</a:t>
            </a:r>
            <a:endParaRPr lang="en-GB" sz="2400" dirty="0"/>
          </a:p>
        </p:txBody>
      </p:sp>
      <p:pic>
        <p:nvPicPr>
          <p:cNvPr id="6" name="Picture 5" descr="Logo BA4Gov">
            <a:extLst>
              <a:ext uri="{FF2B5EF4-FFF2-40B4-BE49-F238E27FC236}">
                <a16:creationId xmlns:a16="http://schemas.microsoft.com/office/drawing/2014/main" id="{61B19E6E-85EA-DFE5-694B-90601C3D4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6" descr="Algemene beschrijving van de persona's">
            <a:extLst>
              <a:ext uri="{FF2B5EF4-FFF2-40B4-BE49-F238E27FC236}">
                <a16:creationId xmlns:a16="http://schemas.microsoft.com/office/drawing/2014/main" id="{0C7C1732-8F20-4658-88B7-2EA194820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06692"/>
              </p:ext>
            </p:extLst>
          </p:nvPr>
        </p:nvGraphicFramePr>
        <p:xfrm>
          <a:off x="842565" y="1335497"/>
          <a:ext cx="10506868" cy="5493514"/>
        </p:xfrm>
        <a:graphic>
          <a:graphicData uri="http://schemas.openxmlformats.org/drawingml/2006/table">
            <a:tbl>
              <a:tblPr firstRow="1" bandRow="1"/>
              <a:tblGrid>
                <a:gridCol w="2782951">
                  <a:extLst>
                    <a:ext uri="{9D8B030D-6E8A-4147-A177-3AD203B41FA5}">
                      <a16:colId xmlns:a16="http://schemas.microsoft.com/office/drawing/2014/main" val="2641054833"/>
                    </a:ext>
                  </a:extLst>
                </a:gridCol>
                <a:gridCol w="7723917">
                  <a:extLst>
                    <a:ext uri="{9D8B030D-6E8A-4147-A177-3AD203B41FA5}">
                      <a16:colId xmlns:a16="http://schemas.microsoft.com/office/drawing/2014/main" val="1180553857"/>
                    </a:ext>
                  </a:extLst>
                </a:gridCol>
              </a:tblGrid>
              <a:tr h="27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Wie is </a:t>
                      </a:r>
                      <a:r>
                        <a:rPr lang="en-US" sz="1400" b="1" err="1">
                          <a:solidFill>
                            <a:schemeClr val="tx1"/>
                          </a:solidFill>
                          <a:latin typeface="+mn-lt"/>
                        </a:rPr>
                        <a:t>wie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Persona 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  <a:latin typeface="+mn-lt"/>
                        </a:rPr>
                        <a:t>beschrijving</a:t>
                      </a:r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23261"/>
                  </a:ext>
                </a:extLst>
              </a:tr>
              <a:tr h="106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>
                          <a:latin typeface="+mn-lt"/>
                        </a:rPr>
                        <a:t>Mama</a:t>
                      </a:r>
                      <a:r>
                        <a:rPr lang="en-US" sz="1200">
                          <a:latin typeface="+mn-lt"/>
                        </a:rPr>
                        <a:t>: Ann De </a:t>
                      </a:r>
                      <a:r>
                        <a:rPr lang="en-US" sz="1200" err="1">
                          <a:latin typeface="+mn-lt"/>
                        </a:rPr>
                        <a:t>Readt</a:t>
                      </a:r>
                      <a:endParaRPr lang="en-US" sz="12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>
                          <a:latin typeface="+mn-lt"/>
                        </a:rPr>
                        <a:t>Ann is 38 </a:t>
                      </a:r>
                      <a:r>
                        <a:rPr lang="en-US" sz="1200" dirty="0" err="1">
                          <a:latin typeface="+mn-lt"/>
                        </a:rPr>
                        <a:t>jaar</a:t>
                      </a:r>
                      <a:r>
                        <a:rPr lang="en-US" sz="1200" dirty="0">
                          <a:latin typeface="+mn-lt"/>
                        </a:rPr>
                        <a:t> oud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al 15 </a:t>
                      </a:r>
                      <a:r>
                        <a:rPr lang="en-US" sz="1200" dirty="0" err="1">
                          <a:latin typeface="+mn-lt"/>
                        </a:rPr>
                        <a:t>jaar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gelukkig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gehuwd</a:t>
                      </a:r>
                      <a:r>
                        <a:rPr lang="en-US" sz="1200" dirty="0">
                          <a:latin typeface="+mn-lt"/>
                        </a:rPr>
                        <a:t> met Danny Peeters. Ann </a:t>
                      </a:r>
                      <a:r>
                        <a:rPr lang="en-US" sz="1200" dirty="0" err="1">
                          <a:latin typeface="+mn-lt"/>
                        </a:rPr>
                        <a:t>heeft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samen</a:t>
                      </a:r>
                      <a:r>
                        <a:rPr lang="en-US" sz="1200" dirty="0">
                          <a:latin typeface="+mn-lt"/>
                        </a:rPr>
                        <a:t> met Danny 2 </a:t>
                      </a:r>
                      <a:r>
                        <a:rPr lang="en-US" sz="1200" dirty="0" err="1">
                          <a:latin typeface="+mn-lt"/>
                        </a:rPr>
                        <a:t>kinderen</a:t>
                      </a:r>
                      <a:r>
                        <a:rPr lang="en-US" sz="1200" dirty="0">
                          <a:latin typeface="+mn-lt"/>
                        </a:rPr>
                        <a:t>, 1 </a:t>
                      </a:r>
                      <a:r>
                        <a:rPr lang="en-US" sz="1200" dirty="0" err="1">
                          <a:latin typeface="+mn-lt"/>
                        </a:rPr>
                        <a:t>dochter</a:t>
                      </a:r>
                      <a:r>
                        <a:rPr lang="en-US" sz="1200" dirty="0">
                          <a:latin typeface="+mn-lt"/>
                        </a:rPr>
                        <a:t> Emma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1 zoon Louis. Ze </a:t>
                      </a:r>
                      <a:r>
                        <a:rPr lang="en-US" sz="1200" dirty="0" err="1">
                          <a:latin typeface="+mn-lt"/>
                        </a:rPr>
                        <a:t>hebben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huisdier</a:t>
                      </a:r>
                      <a:r>
                        <a:rPr lang="en-US" sz="1200" dirty="0">
                          <a:latin typeface="+mn-lt"/>
                        </a:rPr>
                        <a:t>, de </a:t>
                      </a:r>
                      <a:r>
                        <a:rPr lang="en-US" sz="1200" dirty="0" err="1">
                          <a:latin typeface="+mn-lt"/>
                        </a:rPr>
                        <a:t>hond</a:t>
                      </a:r>
                      <a:r>
                        <a:rPr lang="en-US" sz="1200" dirty="0">
                          <a:latin typeface="+mn-lt"/>
                        </a:rPr>
                        <a:t> Max.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Ann is </a:t>
                      </a:r>
                      <a:r>
                        <a:rPr lang="en-US" sz="1200" dirty="0" err="1">
                          <a:latin typeface="+mn-lt"/>
                        </a:rPr>
                        <a:t>verpleegkundige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heeft</a:t>
                      </a:r>
                      <a:r>
                        <a:rPr lang="en-US" sz="1200" dirty="0">
                          <a:latin typeface="+mn-lt"/>
                        </a:rPr>
                        <a:t> heel </a:t>
                      </a:r>
                      <a:r>
                        <a:rPr lang="en-US" sz="1200" dirty="0" err="1">
                          <a:latin typeface="+mn-lt"/>
                        </a:rPr>
                        <a:t>onregelmatige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uren</a:t>
                      </a:r>
                      <a:r>
                        <a:rPr lang="en-US" sz="1200" dirty="0">
                          <a:latin typeface="+mn-lt"/>
                        </a:rPr>
                        <a:t>. Ann </a:t>
                      </a:r>
                      <a:r>
                        <a:rPr lang="en-US" sz="1200" dirty="0" err="1">
                          <a:latin typeface="+mn-lt"/>
                        </a:rPr>
                        <a:t>kan</a:t>
                      </a:r>
                      <a:r>
                        <a:rPr lang="en-US" sz="1200" dirty="0">
                          <a:latin typeface="+mn-lt"/>
                        </a:rPr>
                        <a:t> heel hard </a:t>
                      </a:r>
                      <a:r>
                        <a:rPr lang="en-US" sz="1200" dirty="0" err="1">
                          <a:latin typeface="+mn-lt"/>
                        </a:rPr>
                        <a:t>genieten</a:t>
                      </a:r>
                      <a:r>
                        <a:rPr lang="en-US" sz="1200" dirty="0">
                          <a:latin typeface="+mn-lt"/>
                        </a:rPr>
                        <a:t> van lekker eten, maar ze </a:t>
                      </a:r>
                      <a:r>
                        <a:rPr lang="en-US" sz="1200" dirty="0" err="1">
                          <a:latin typeface="+mn-lt"/>
                        </a:rPr>
                        <a:t>kookt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niet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. De </a:t>
                      </a:r>
                      <a:r>
                        <a:rPr lang="en-US" sz="1200" dirty="0" err="1">
                          <a:latin typeface="+mn-lt"/>
                        </a:rPr>
                        <a:t>boodschappen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doen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doet</a:t>
                      </a:r>
                      <a:r>
                        <a:rPr lang="en-US" sz="1200" dirty="0">
                          <a:latin typeface="+mn-lt"/>
                        </a:rPr>
                        <a:t> ze </a:t>
                      </a:r>
                      <a:r>
                        <a:rPr lang="en-US" sz="1200" dirty="0" err="1">
                          <a:latin typeface="+mn-lt"/>
                        </a:rPr>
                        <a:t>wel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zeker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wanneer</a:t>
                      </a:r>
                      <a:r>
                        <a:rPr lang="en-US" sz="1200" dirty="0">
                          <a:latin typeface="+mn-lt"/>
                        </a:rPr>
                        <a:t> zoon Louis </a:t>
                      </a:r>
                      <a:r>
                        <a:rPr lang="en-US" sz="1200" dirty="0" err="1">
                          <a:latin typeface="+mn-lt"/>
                        </a:rPr>
                        <a:t>meegaat</a:t>
                      </a:r>
                      <a:r>
                        <a:rPr lang="en-US" sz="1200" dirty="0">
                          <a:latin typeface="+mn-lt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784781"/>
                  </a:ext>
                </a:extLst>
              </a:tr>
              <a:tr h="106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>
                          <a:latin typeface="+mn-lt"/>
                        </a:rPr>
                        <a:t>Papa</a:t>
                      </a:r>
                      <a:r>
                        <a:rPr lang="en-US" sz="1200">
                          <a:latin typeface="+mn-lt"/>
                        </a:rPr>
                        <a:t>: Danny Peeters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+mn-lt"/>
                        </a:rPr>
                        <a:t>Danny is 38 </a:t>
                      </a:r>
                      <a:r>
                        <a:rPr lang="en-US" sz="1200" err="1">
                          <a:latin typeface="+mn-lt"/>
                        </a:rPr>
                        <a:t>jaar</a:t>
                      </a:r>
                      <a:r>
                        <a:rPr lang="en-US" sz="1200">
                          <a:latin typeface="+mn-lt"/>
                        </a:rPr>
                        <a:t> oud </a:t>
                      </a:r>
                      <a:r>
                        <a:rPr lang="en-US" sz="1200" err="1">
                          <a:latin typeface="+mn-lt"/>
                        </a:rPr>
                        <a:t>en</a:t>
                      </a:r>
                      <a:r>
                        <a:rPr lang="en-US" sz="1200">
                          <a:latin typeface="+mn-lt"/>
                        </a:rPr>
                        <a:t> al 15 </a:t>
                      </a:r>
                      <a:r>
                        <a:rPr lang="en-US" sz="1200" err="1">
                          <a:latin typeface="+mn-lt"/>
                        </a:rPr>
                        <a:t>jaar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gelukkig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gehuwd</a:t>
                      </a:r>
                      <a:r>
                        <a:rPr lang="en-US" sz="1200">
                          <a:latin typeface="+mn-lt"/>
                        </a:rPr>
                        <a:t> met Ann De </a:t>
                      </a:r>
                      <a:r>
                        <a:rPr lang="en-US" sz="1200" err="1">
                          <a:latin typeface="+mn-lt"/>
                        </a:rPr>
                        <a:t>Raedt</a:t>
                      </a:r>
                      <a:r>
                        <a:rPr lang="en-US" sz="1200">
                          <a:latin typeface="+mn-lt"/>
                        </a:rPr>
                        <a:t>. Danny </a:t>
                      </a:r>
                      <a:r>
                        <a:rPr lang="en-US" sz="1200" err="1">
                          <a:latin typeface="+mn-lt"/>
                        </a:rPr>
                        <a:t>heeft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samen</a:t>
                      </a:r>
                      <a:r>
                        <a:rPr lang="en-US" sz="1200">
                          <a:latin typeface="+mn-lt"/>
                        </a:rPr>
                        <a:t> met Ann 2 </a:t>
                      </a:r>
                      <a:r>
                        <a:rPr lang="en-US" sz="1200" err="1">
                          <a:latin typeface="+mn-lt"/>
                        </a:rPr>
                        <a:t>kinderen</a:t>
                      </a:r>
                      <a:r>
                        <a:rPr lang="en-US" sz="1200">
                          <a:latin typeface="+mn-lt"/>
                        </a:rPr>
                        <a:t>, 1 </a:t>
                      </a:r>
                      <a:r>
                        <a:rPr lang="en-US" sz="1200" err="1">
                          <a:latin typeface="+mn-lt"/>
                        </a:rPr>
                        <a:t>dochter</a:t>
                      </a:r>
                      <a:r>
                        <a:rPr lang="en-US" sz="1200">
                          <a:latin typeface="+mn-lt"/>
                        </a:rPr>
                        <a:t> Emma </a:t>
                      </a:r>
                      <a:r>
                        <a:rPr lang="en-US" sz="1200" err="1">
                          <a:latin typeface="+mn-lt"/>
                        </a:rPr>
                        <a:t>en</a:t>
                      </a:r>
                      <a:r>
                        <a:rPr lang="en-US" sz="1200">
                          <a:latin typeface="+mn-lt"/>
                        </a:rPr>
                        <a:t> 1 zoon Louis. Ze </a:t>
                      </a:r>
                      <a:r>
                        <a:rPr lang="en-US" sz="1200" err="1">
                          <a:latin typeface="+mn-lt"/>
                        </a:rPr>
                        <a:t>hebben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een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huisdier</a:t>
                      </a:r>
                      <a:r>
                        <a:rPr lang="en-US" sz="1200">
                          <a:latin typeface="+mn-lt"/>
                        </a:rPr>
                        <a:t>, de </a:t>
                      </a:r>
                      <a:r>
                        <a:rPr lang="en-US" sz="1200" err="1">
                          <a:latin typeface="+mn-lt"/>
                        </a:rPr>
                        <a:t>hond</a:t>
                      </a:r>
                      <a:r>
                        <a:rPr lang="en-US" sz="1200">
                          <a:latin typeface="+mn-lt"/>
                        </a:rPr>
                        <a:t> Max.</a:t>
                      </a:r>
                    </a:p>
                    <a:p>
                      <a:r>
                        <a:rPr lang="en-US" sz="1200">
                          <a:latin typeface="+mn-lt"/>
                        </a:rPr>
                        <a:t>Danny </a:t>
                      </a:r>
                      <a:r>
                        <a:rPr lang="en-US" sz="1200" err="1">
                          <a:latin typeface="+mn-lt"/>
                        </a:rPr>
                        <a:t>heeft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een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kantoorjob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als</a:t>
                      </a:r>
                      <a:r>
                        <a:rPr lang="en-US" sz="1200">
                          <a:latin typeface="+mn-lt"/>
                        </a:rPr>
                        <a:t> Business </a:t>
                      </a:r>
                      <a:r>
                        <a:rPr lang="en-US" sz="1200" err="1">
                          <a:latin typeface="+mn-lt"/>
                        </a:rPr>
                        <a:t>Analist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en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werkt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volgens</a:t>
                      </a:r>
                      <a:r>
                        <a:rPr lang="en-US" sz="1200">
                          <a:latin typeface="+mn-lt"/>
                        </a:rPr>
                        <a:t> de </a:t>
                      </a:r>
                      <a:r>
                        <a:rPr lang="en-US" sz="1200" err="1">
                          <a:latin typeface="+mn-lt"/>
                        </a:rPr>
                        <a:t>normale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kantooruren</a:t>
                      </a:r>
                      <a:r>
                        <a:rPr lang="en-US" sz="1200">
                          <a:latin typeface="+mn-lt"/>
                        </a:rPr>
                        <a:t>. In het weekend </a:t>
                      </a:r>
                      <a:r>
                        <a:rPr lang="en-US" sz="1200" err="1">
                          <a:latin typeface="+mn-lt"/>
                        </a:rPr>
                        <a:t>neemt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hij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graag</a:t>
                      </a:r>
                      <a:r>
                        <a:rPr lang="en-US" sz="1200">
                          <a:latin typeface="+mn-lt"/>
                        </a:rPr>
                        <a:t> de </a:t>
                      </a:r>
                      <a:r>
                        <a:rPr lang="en-US" sz="1200" err="1">
                          <a:latin typeface="+mn-lt"/>
                        </a:rPr>
                        <a:t>tijd</a:t>
                      </a:r>
                      <a:r>
                        <a:rPr lang="en-US" sz="1200">
                          <a:latin typeface="+mn-lt"/>
                        </a:rPr>
                        <a:t> om </a:t>
                      </a:r>
                      <a:r>
                        <a:rPr lang="en-US" sz="1200" err="1">
                          <a:latin typeface="+mn-lt"/>
                        </a:rPr>
                        <a:t>uitgebreid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te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koken</a:t>
                      </a:r>
                      <a:r>
                        <a:rPr lang="en-US" sz="1200">
                          <a:latin typeface="+mn-lt"/>
                        </a:rPr>
                        <a:t>, </a:t>
                      </a:r>
                      <a:r>
                        <a:rPr lang="en-US" sz="1200" err="1">
                          <a:latin typeface="+mn-lt"/>
                        </a:rPr>
                        <a:t>tijdens</a:t>
                      </a:r>
                      <a:r>
                        <a:rPr lang="en-US" sz="1200">
                          <a:latin typeface="+mn-lt"/>
                        </a:rPr>
                        <a:t> de week </a:t>
                      </a:r>
                      <a:r>
                        <a:rPr lang="en-US" sz="1200" err="1">
                          <a:latin typeface="+mn-lt"/>
                        </a:rPr>
                        <a:t>moet</a:t>
                      </a:r>
                      <a:r>
                        <a:rPr lang="en-US" sz="1200">
                          <a:latin typeface="+mn-lt"/>
                        </a:rPr>
                        <a:t> het </a:t>
                      </a:r>
                      <a:r>
                        <a:rPr lang="en-US" sz="1200" err="1">
                          <a:latin typeface="+mn-lt"/>
                        </a:rPr>
                        <a:t>sneller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en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eenvoudiger</a:t>
                      </a:r>
                      <a:r>
                        <a:rPr lang="en-US" sz="1200">
                          <a:latin typeface="+mn-lt"/>
                        </a:rPr>
                        <a:t> </a:t>
                      </a:r>
                      <a:r>
                        <a:rPr lang="en-US" sz="1200" err="1">
                          <a:latin typeface="+mn-lt"/>
                        </a:rPr>
                        <a:t>zijn</a:t>
                      </a:r>
                      <a:r>
                        <a:rPr lang="en-US" sz="1200">
                          <a:latin typeface="+mn-lt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406973"/>
                  </a:ext>
                </a:extLst>
              </a:tr>
              <a:tr h="740587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+mn-lt"/>
                        </a:rPr>
                        <a:t>Zoon</a:t>
                      </a:r>
                      <a:r>
                        <a:rPr lang="en-US" sz="1200">
                          <a:latin typeface="+mn-lt"/>
                        </a:rPr>
                        <a:t>: Louis Peeters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Louis is 11 </a:t>
                      </a:r>
                      <a:r>
                        <a:rPr lang="en-US" sz="1200" dirty="0" err="1">
                          <a:latin typeface="+mn-lt"/>
                        </a:rPr>
                        <a:t>jaar</a:t>
                      </a:r>
                      <a:r>
                        <a:rPr lang="en-US" sz="1200" dirty="0">
                          <a:latin typeface="+mn-lt"/>
                        </a:rPr>
                        <a:t> oud.</a:t>
                      </a:r>
                    </a:p>
                    <a:p>
                      <a:r>
                        <a:rPr lang="en-US" sz="1200" dirty="0" err="1">
                          <a:latin typeface="+mn-lt"/>
                        </a:rPr>
                        <a:t>Hij</a:t>
                      </a:r>
                      <a:r>
                        <a:rPr lang="en-US" sz="1200" dirty="0">
                          <a:latin typeface="+mn-lt"/>
                        </a:rPr>
                        <a:t> is </a:t>
                      </a:r>
                      <a:r>
                        <a:rPr lang="en-US" sz="1200" dirty="0" err="1">
                          <a:latin typeface="+mn-lt"/>
                        </a:rPr>
                        <a:t>een</a:t>
                      </a:r>
                      <a:r>
                        <a:rPr lang="en-US" sz="1200" dirty="0">
                          <a:latin typeface="+mn-lt"/>
                        </a:rPr>
                        <a:t> fervent gamer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grote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tekenfilm</a:t>
                      </a:r>
                      <a:r>
                        <a:rPr lang="en-US" sz="1200" dirty="0">
                          <a:latin typeface="+mn-lt"/>
                        </a:rPr>
                        <a:t> fan, Disney+ is </a:t>
                      </a:r>
                      <a:r>
                        <a:rPr lang="en-US" sz="1200" dirty="0" err="1">
                          <a:latin typeface="+mn-lt"/>
                        </a:rPr>
                        <a:t>favoriete</a:t>
                      </a:r>
                      <a:r>
                        <a:rPr lang="en-US" sz="1200" dirty="0">
                          <a:latin typeface="+mn-lt"/>
                        </a:rPr>
                        <a:t> streaming </a:t>
                      </a:r>
                      <a:r>
                        <a:rPr lang="en-US" sz="1200" dirty="0" err="1">
                          <a:latin typeface="+mn-lt"/>
                        </a:rPr>
                        <a:t>dienst</a:t>
                      </a:r>
                      <a:r>
                        <a:rPr lang="en-US" sz="1200" dirty="0">
                          <a:latin typeface="+mn-lt"/>
                        </a:rPr>
                        <a:t>. </a:t>
                      </a:r>
                      <a:r>
                        <a:rPr lang="en-US" sz="1200" dirty="0" err="1">
                          <a:latin typeface="+mn-lt"/>
                        </a:rPr>
                        <a:t>Hij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eet</a:t>
                      </a:r>
                      <a:r>
                        <a:rPr lang="en-US" sz="1200" dirty="0">
                          <a:latin typeface="+mn-lt"/>
                        </a:rPr>
                        <a:t> heel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fastfood</a:t>
                      </a:r>
                      <a:r>
                        <a:rPr lang="en-US" sz="1200" dirty="0">
                          <a:latin typeface="+mn-lt"/>
                        </a:rPr>
                        <a:t>, maar is </a:t>
                      </a:r>
                      <a:r>
                        <a:rPr lang="en-US" sz="1200" dirty="0" err="1">
                          <a:latin typeface="+mn-lt"/>
                        </a:rPr>
                        <a:t>helemaal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geen</a:t>
                      </a:r>
                      <a:r>
                        <a:rPr lang="en-US" sz="1200" dirty="0">
                          <a:latin typeface="+mn-lt"/>
                        </a:rPr>
                        <a:t> fan van </a:t>
                      </a:r>
                      <a:r>
                        <a:rPr lang="en-US" sz="1200" dirty="0" err="1">
                          <a:latin typeface="+mn-lt"/>
                        </a:rPr>
                        <a:t>groentjes</a:t>
                      </a:r>
                      <a:r>
                        <a:rPr lang="en-US" sz="1200" dirty="0"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Louis </a:t>
                      </a:r>
                      <a:r>
                        <a:rPr lang="en-US" sz="1200" dirty="0" err="1">
                          <a:latin typeface="+mn-lt"/>
                        </a:rPr>
                        <a:t>gaat</a:t>
                      </a:r>
                      <a:r>
                        <a:rPr lang="en-US" sz="1200" dirty="0">
                          <a:latin typeface="+mn-lt"/>
                        </a:rPr>
                        <a:t> heel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mee </a:t>
                      </a:r>
                      <a:r>
                        <a:rPr lang="en-US" sz="1200" dirty="0" err="1">
                          <a:latin typeface="+mn-lt"/>
                        </a:rPr>
                        <a:t>boodschappen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doen</a:t>
                      </a:r>
                      <a:r>
                        <a:rPr lang="en-US" sz="1200" dirty="0"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In het weekend </a:t>
                      </a:r>
                      <a:r>
                        <a:rPr lang="en-US" sz="1200" dirty="0" err="1">
                          <a:latin typeface="+mn-lt"/>
                        </a:rPr>
                        <a:t>speelt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hij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in het park met </a:t>
                      </a:r>
                      <a:r>
                        <a:rPr lang="en-US" sz="1200" dirty="0" err="1">
                          <a:latin typeface="+mn-lt"/>
                        </a:rPr>
                        <a:t>zus</a:t>
                      </a:r>
                      <a:r>
                        <a:rPr lang="en-US" sz="1200" dirty="0">
                          <a:latin typeface="+mn-lt"/>
                        </a:rPr>
                        <a:t> Emma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hond</a:t>
                      </a:r>
                      <a:r>
                        <a:rPr lang="en-US" sz="1200" dirty="0">
                          <a:latin typeface="+mn-lt"/>
                        </a:rPr>
                        <a:t> Max.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875720"/>
                  </a:ext>
                </a:extLst>
              </a:tr>
              <a:tr h="905161"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+mn-lt"/>
                        </a:rPr>
                        <a:t>Dochter</a:t>
                      </a:r>
                      <a:r>
                        <a:rPr lang="en-US" sz="1200">
                          <a:latin typeface="+mn-lt"/>
                        </a:rPr>
                        <a:t>: Emma Peeters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Emma is 9 </a:t>
                      </a:r>
                      <a:r>
                        <a:rPr lang="en-US" sz="1200" dirty="0" err="1">
                          <a:latin typeface="+mn-lt"/>
                        </a:rPr>
                        <a:t>jaar</a:t>
                      </a:r>
                      <a:r>
                        <a:rPr lang="en-US" sz="1200" dirty="0">
                          <a:latin typeface="+mn-lt"/>
                        </a:rPr>
                        <a:t> oud.</a:t>
                      </a:r>
                    </a:p>
                    <a:p>
                      <a:r>
                        <a:rPr lang="en-US" sz="1200" dirty="0" err="1">
                          <a:latin typeface="+mn-lt"/>
                        </a:rPr>
                        <a:t>Zij</a:t>
                      </a:r>
                      <a:r>
                        <a:rPr lang="en-US" sz="1200" dirty="0">
                          <a:latin typeface="+mn-lt"/>
                        </a:rPr>
                        <a:t> is heel </a:t>
                      </a:r>
                      <a:r>
                        <a:rPr lang="en-US" sz="1200" dirty="0" err="1">
                          <a:latin typeface="+mn-lt"/>
                        </a:rPr>
                        <a:t>sportief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heeft</a:t>
                      </a:r>
                      <a:r>
                        <a:rPr lang="en-US" sz="1200" dirty="0">
                          <a:latin typeface="+mn-lt"/>
                        </a:rPr>
                        <a:t> heel wat </a:t>
                      </a:r>
                      <a:r>
                        <a:rPr lang="en-US" sz="1200" dirty="0" err="1">
                          <a:latin typeface="+mn-lt"/>
                        </a:rPr>
                        <a:t>sportieve</a:t>
                      </a:r>
                      <a:r>
                        <a:rPr lang="en-US" sz="1200" dirty="0">
                          <a:latin typeface="+mn-lt"/>
                        </a:rPr>
                        <a:t> hobby’s: </a:t>
                      </a:r>
                      <a:r>
                        <a:rPr lang="en-US" sz="1200" dirty="0" err="1">
                          <a:latin typeface="+mn-lt"/>
                        </a:rPr>
                        <a:t>turnen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zwemmen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atletiek</a:t>
                      </a:r>
                      <a:r>
                        <a:rPr lang="en-US" sz="1200" dirty="0"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1200" dirty="0" err="1">
                          <a:latin typeface="+mn-lt"/>
                        </a:rPr>
                        <a:t>Ze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helpt</a:t>
                      </a:r>
                      <a:r>
                        <a:rPr lang="en-US" sz="1200" dirty="0">
                          <a:latin typeface="+mn-lt"/>
                        </a:rPr>
                        <a:t> heel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mee</a:t>
                      </a:r>
                      <a:r>
                        <a:rPr lang="en-US" sz="1200" dirty="0">
                          <a:latin typeface="+mn-lt"/>
                        </a:rPr>
                        <a:t> in de </a:t>
                      </a:r>
                      <a:r>
                        <a:rPr lang="en-US" sz="1200" dirty="0" err="1">
                          <a:latin typeface="+mn-lt"/>
                        </a:rPr>
                        <a:t>keuken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kijkt</a:t>
                      </a:r>
                      <a:r>
                        <a:rPr lang="en-US" sz="1200" dirty="0">
                          <a:latin typeface="+mn-lt"/>
                        </a:rPr>
                        <a:t> op </a:t>
                      </a:r>
                      <a:r>
                        <a:rPr lang="en-US" sz="1200" dirty="0" err="1">
                          <a:latin typeface="+mn-lt"/>
                        </a:rPr>
                        <a:t>naar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hobbykok</a:t>
                      </a:r>
                      <a:r>
                        <a:rPr lang="en-US" sz="1200" dirty="0">
                          <a:latin typeface="+mn-lt"/>
                        </a:rPr>
                        <a:t> papa.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Ze is fan van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Greta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Tunberg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draagt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ecologie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hoog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in het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vaandel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1200" dirty="0" err="1">
                          <a:latin typeface="+mn-lt"/>
                        </a:rPr>
                        <a:t>Wanneer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ze</a:t>
                      </a:r>
                      <a:r>
                        <a:rPr lang="en-US" sz="1200" dirty="0">
                          <a:latin typeface="+mn-lt"/>
                        </a:rPr>
                        <a:t> in het weekend </a:t>
                      </a:r>
                      <a:r>
                        <a:rPr lang="en-US" sz="1200" dirty="0" err="1">
                          <a:latin typeface="+mn-lt"/>
                        </a:rPr>
                        <a:t>vrij</a:t>
                      </a:r>
                      <a:r>
                        <a:rPr lang="en-US" sz="1200" dirty="0">
                          <a:latin typeface="+mn-lt"/>
                        </a:rPr>
                        <a:t> is van hobby’s </a:t>
                      </a:r>
                      <a:r>
                        <a:rPr lang="en-US" sz="1200" dirty="0" err="1">
                          <a:latin typeface="+mn-lt"/>
                        </a:rPr>
                        <a:t>speelt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ze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mee</a:t>
                      </a:r>
                      <a:r>
                        <a:rPr lang="en-US" sz="1200" dirty="0">
                          <a:latin typeface="+mn-lt"/>
                        </a:rPr>
                        <a:t> in het park met </a:t>
                      </a:r>
                      <a:r>
                        <a:rPr lang="en-US" sz="1200" dirty="0" err="1">
                          <a:latin typeface="+mn-lt"/>
                        </a:rPr>
                        <a:t>broer</a:t>
                      </a:r>
                      <a:r>
                        <a:rPr lang="en-US" sz="1200" dirty="0">
                          <a:latin typeface="+mn-lt"/>
                        </a:rPr>
                        <a:t> Louis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hond</a:t>
                      </a:r>
                      <a:r>
                        <a:rPr lang="en-US" sz="1200" dirty="0">
                          <a:latin typeface="+mn-lt"/>
                        </a:rPr>
                        <a:t> Max.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273843"/>
                  </a:ext>
                </a:extLst>
              </a:tr>
              <a:tr h="1037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 err="1">
                          <a:latin typeface="+mn-lt"/>
                        </a:rPr>
                        <a:t>Hond</a:t>
                      </a:r>
                      <a:r>
                        <a:rPr lang="en-US" sz="1200" dirty="0">
                          <a:latin typeface="+mn-lt"/>
                        </a:rPr>
                        <a:t>: Max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>
                          <a:latin typeface="+mn-lt"/>
                        </a:rPr>
                        <a:t>Max is 3 </a:t>
                      </a:r>
                      <a:r>
                        <a:rPr lang="en-US" sz="1200" dirty="0" err="1">
                          <a:latin typeface="+mn-lt"/>
                        </a:rPr>
                        <a:t>jaar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de </a:t>
                      </a:r>
                      <a:r>
                        <a:rPr lang="en-US" sz="1200" dirty="0" err="1">
                          <a:latin typeface="+mn-lt"/>
                        </a:rPr>
                        <a:t>beste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vriend</a:t>
                      </a:r>
                      <a:r>
                        <a:rPr lang="en-US" sz="1200" dirty="0">
                          <a:latin typeface="+mn-lt"/>
                        </a:rPr>
                        <a:t> van Emma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Louis.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Max </a:t>
                      </a:r>
                      <a:r>
                        <a:rPr lang="en-US" sz="1200" dirty="0" err="1">
                          <a:latin typeface="+mn-lt"/>
                        </a:rPr>
                        <a:t>wandelt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vangt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graag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een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balletje</a:t>
                      </a:r>
                      <a:r>
                        <a:rPr lang="en-US" sz="1200" dirty="0">
                          <a:latin typeface="+mn-lt"/>
                        </a:rPr>
                        <a:t> in het park.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In het weekend </a:t>
                      </a:r>
                      <a:r>
                        <a:rPr lang="en-US" sz="1200" dirty="0" err="1">
                          <a:latin typeface="+mn-lt"/>
                        </a:rPr>
                        <a:t>wordt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hij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culinair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verwend</a:t>
                      </a:r>
                      <a:r>
                        <a:rPr lang="en-US" sz="1200" dirty="0">
                          <a:latin typeface="+mn-lt"/>
                        </a:rPr>
                        <a:t> met de </a:t>
                      </a:r>
                      <a:r>
                        <a:rPr lang="en-US" sz="1200" dirty="0" err="1">
                          <a:latin typeface="+mn-lt"/>
                        </a:rPr>
                        <a:t>restjes</a:t>
                      </a:r>
                      <a:r>
                        <a:rPr lang="en-US" sz="1200" dirty="0">
                          <a:latin typeface="+mn-lt"/>
                        </a:rPr>
                        <a:t> van het </a:t>
                      </a:r>
                      <a:r>
                        <a:rPr lang="en-US" sz="1200" dirty="0" err="1">
                          <a:latin typeface="+mn-lt"/>
                        </a:rPr>
                        <a:t>familie</a:t>
                      </a:r>
                      <a:r>
                        <a:rPr lang="en-US" sz="1200" dirty="0">
                          <a:latin typeface="+mn-lt"/>
                        </a:rPr>
                        <a:t> diner.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59254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B011FF2-A42A-0001-C000-71FAE2B1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277" y="422858"/>
            <a:ext cx="5483441" cy="777875"/>
          </a:xfrm>
        </p:spPr>
        <p:txBody>
          <a:bodyPr/>
          <a:lstStyle/>
          <a:p>
            <a:r>
              <a:rPr lang="en-GB" sz="2400" dirty="0"/>
              <a:t>Persona’s </a:t>
            </a:r>
            <a:r>
              <a:rPr lang="en-GB" sz="2400" dirty="0" err="1"/>
              <a:t>opmaken</a:t>
            </a:r>
            <a:endParaRPr lang="en-GB" sz="2400" dirty="0"/>
          </a:p>
        </p:txBody>
      </p:sp>
      <p:pic>
        <p:nvPicPr>
          <p:cNvPr id="6" name="Picture 5" descr="Cartoon representing Ann">
            <a:extLst>
              <a:ext uri="{FF2B5EF4-FFF2-40B4-BE49-F238E27FC236}">
                <a16:creationId xmlns:a16="http://schemas.microsoft.com/office/drawing/2014/main" id="{07290878-F295-C7C5-0B3F-316136E78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27" y="1724434"/>
            <a:ext cx="983028" cy="919195"/>
          </a:xfrm>
          <a:prstGeom prst="rect">
            <a:avLst/>
          </a:prstGeom>
        </p:spPr>
      </p:pic>
      <p:pic>
        <p:nvPicPr>
          <p:cNvPr id="7" name="Picture 6" descr="Cartoon representing Emma">
            <a:extLst>
              <a:ext uri="{FF2B5EF4-FFF2-40B4-BE49-F238E27FC236}">
                <a16:creationId xmlns:a16="http://schemas.microsoft.com/office/drawing/2014/main" id="{BF717D1C-8D00-266E-BB8E-68EE04DCA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2" y="5037290"/>
            <a:ext cx="663785" cy="671640"/>
          </a:xfrm>
          <a:prstGeom prst="rect">
            <a:avLst/>
          </a:prstGeom>
        </p:spPr>
      </p:pic>
      <p:pic>
        <p:nvPicPr>
          <p:cNvPr id="8" name="Picture 7" descr="Cartoon representing Louis">
            <a:extLst>
              <a:ext uri="{FF2B5EF4-FFF2-40B4-BE49-F238E27FC236}">
                <a16:creationId xmlns:a16="http://schemas.microsoft.com/office/drawing/2014/main" id="{4D75E9D6-24E6-40AF-F6DF-D4C3D7A86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05" y="3945205"/>
            <a:ext cx="717531" cy="779540"/>
          </a:xfrm>
          <a:prstGeom prst="rect">
            <a:avLst/>
          </a:prstGeom>
        </p:spPr>
      </p:pic>
      <p:pic>
        <p:nvPicPr>
          <p:cNvPr id="9" name="Picture 8" descr="Cartoon representing Danny">
            <a:extLst>
              <a:ext uri="{FF2B5EF4-FFF2-40B4-BE49-F238E27FC236}">
                <a16:creationId xmlns:a16="http://schemas.microsoft.com/office/drawing/2014/main" id="{D80545C9-7809-F256-EEC4-E7C4C1C9A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22" y="2852747"/>
            <a:ext cx="964333" cy="919194"/>
          </a:xfrm>
          <a:prstGeom prst="rect">
            <a:avLst/>
          </a:prstGeom>
        </p:spPr>
      </p:pic>
      <p:pic>
        <p:nvPicPr>
          <p:cNvPr id="10" name="Picture 9" descr="Cartoon representing Max">
            <a:extLst>
              <a:ext uri="{FF2B5EF4-FFF2-40B4-BE49-F238E27FC236}">
                <a16:creationId xmlns:a16="http://schemas.microsoft.com/office/drawing/2014/main" id="{1449C314-6540-0A63-EE13-94E0B94AE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56" y="6021475"/>
            <a:ext cx="690028" cy="634579"/>
          </a:xfrm>
          <a:prstGeom prst="rect">
            <a:avLst/>
          </a:prstGeom>
        </p:spPr>
      </p:pic>
      <p:pic>
        <p:nvPicPr>
          <p:cNvPr id="3" name="Picture 2" descr="Logo BA4Gov">
            <a:extLst>
              <a:ext uri="{FF2B5EF4-FFF2-40B4-BE49-F238E27FC236}">
                <a16:creationId xmlns:a16="http://schemas.microsoft.com/office/drawing/2014/main" id="{2B62266E-3B36-9B20-8D81-48BD8B57AD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8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Placeholder for the description of the father's person">
            <a:extLst>
              <a:ext uri="{FF2B5EF4-FFF2-40B4-BE49-F238E27FC236}">
                <a16:creationId xmlns:a16="http://schemas.microsoft.com/office/drawing/2014/main" id="{ABC42E8B-7828-DF3A-538A-D8B2A32F8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1960"/>
              </p:ext>
            </p:extLst>
          </p:nvPr>
        </p:nvGraphicFramePr>
        <p:xfrm>
          <a:off x="2031999" y="13571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cartoon representing the father&#10;&#10;">
            <a:extLst>
              <a:ext uri="{FF2B5EF4-FFF2-40B4-BE49-F238E27FC236}">
                <a16:creationId xmlns:a16="http://schemas.microsoft.com/office/drawing/2014/main" id="{C639A699-AA07-BEC7-C93D-AF94012C64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13" y="1743510"/>
            <a:ext cx="2238687" cy="2133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54ECC0-2935-7F38-FB61-53C40F217203}"/>
              </a:ext>
            </a:extLst>
          </p:cNvPr>
          <p:cNvSpPr txBox="1">
            <a:spLocks/>
          </p:cNvSpPr>
          <p:nvPr/>
        </p:nvSpPr>
        <p:spPr bwMode="auto">
          <a:xfrm>
            <a:off x="2133964" y="1357184"/>
            <a:ext cx="2440629" cy="6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GB" kern="0"/>
              <a:t>Danny Peeters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05F84-D53C-BE29-A5BC-B10114278885}"/>
              </a:ext>
            </a:extLst>
          </p:cNvPr>
          <p:cNvSpPr txBox="1"/>
          <p:nvPr/>
        </p:nvSpPr>
        <p:spPr>
          <a:xfrm>
            <a:off x="2163190" y="2010963"/>
            <a:ext cx="3693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Forte Forward" panose="020B0604020202020204" pitchFamily="2" charset="0"/>
                <a:cs typeface="Forte Forward" panose="020B0604020202020204" pitchFamily="2" charset="0"/>
              </a:rPr>
              <a:t>“#</a:t>
            </a:r>
            <a:r>
              <a:rPr lang="nl-NL" dirty="0" err="1">
                <a:solidFill>
                  <a:schemeClr val="accent1">
                    <a:lumMod val="25000"/>
                  </a:schemeClr>
                </a:solidFill>
                <a:latin typeface="Forte Forward" panose="020B0604020202020204" pitchFamily="2" charset="0"/>
                <a:cs typeface="Forte Forward" panose="020B0604020202020204" pitchFamily="2" charset="0"/>
              </a:rPr>
              <a:t>Foodie</a:t>
            </a: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Forte Forward" panose="020B0604020202020204" pitchFamily="2" charset="0"/>
                <a:cs typeface="Forte Forward" panose="020B0604020202020204" pitchFamily="2" charset="0"/>
              </a:rPr>
              <a:t> in hart en nieren</a:t>
            </a:r>
          </a:p>
          <a:p>
            <a:endParaRPr lang="nl-NL" sz="1400" dirty="0">
              <a:solidFill>
                <a:schemeClr val="accent1">
                  <a:lumMod val="25000"/>
                </a:schemeClr>
              </a:solidFill>
              <a:latin typeface="Forte Forward" panose="020B0604020202020204" pitchFamily="2" charset="0"/>
              <a:cs typeface="Forte Forward" panose="020B0604020202020204" pitchFamily="2" charset="0"/>
            </a:endParaRPr>
          </a:p>
          <a:p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Forte Forward" panose="020B0604020202020204" pitchFamily="2" charset="0"/>
                <a:cs typeface="Forte Forward" panose="020B0604020202020204" pitchFamily="2" charset="0"/>
              </a:rPr>
              <a:t>Gepassioneerd </a:t>
            </a:r>
            <a:r>
              <a:rPr lang="nl-NL" dirty="0" err="1">
                <a:solidFill>
                  <a:schemeClr val="accent1">
                    <a:lumMod val="25000"/>
                  </a:schemeClr>
                </a:solidFill>
                <a:latin typeface="Forte Forward" panose="020B0604020202020204" pitchFamily="2" charset="0"/>
                <a:cs typeface="Forte Forward" panose="020B0604020202020204" pitchFamily="2" charset="0"/>
              </a:rPr>
              <a:t>hobbykok</a:t>
            </a: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Forte Forward" panose="020B0604020202020204" pitchFamily="2" charset="0"/>
                <a:cs typeface="Forte Forward" panose="020B0604020202020204" pitchFamily="2" charset="0"/>
              </a:rPr>
              <a:t>”</a:t>
            </a:r>
            <a:endParaRPr lang="en-GB" dirty="0">
              <a:solidFill>
                <a:schemeClr val="accent1">
                  <a:lumMod val="25000"/>
                </a:schemeClr>
              </a:solidFill>
              <a:latin typeface="Forte Forward" panose="020B0604020202020204" pitchFamily="2" charset="0"/>
              <a:cs typeface="Forte Forward" panose="020B06040202020202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27CD-7FA7-9266-BF42-893F057B9E46}"/>
              </a:ext>
            </a:extLst>
          </p:cNvPr>
          <p:cNvSpPr txBox="1"/>
          <p:nvPr/>
        </p:nvSpPr>
        <p:spPr>
          <a:xfrm>
            <a:off x="7068097" y="4494480"/>
            <a:ext cx="12330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err="1"/>
              <a:t>Geboortedatum</a:t>
            </a:r>
            <a:r>
              <a:rPr lang="en-GB" sz="1100"/>
              <a:t>° 04/03/1985</a:t>
            </a:r>
          </a:p>
          <a:p>
            <a:endParaRPr lang="en-GB" sz="500" b="1"/>
          </a:p>
          <a:p>
            <a:r>
              <a:rPr lang="en-GB" sz="1100" b="1" err="1"/>
              <a:t>Woont</a:t>
            </a:r>
            <a:r>
              <a:rPr lang="en-GB" sz="1100" b="1"/>
              <a:t> </a:t>
            </a:r>
            <a:r>
              <a:rPr lang="en-GB" sz="1100" err="1"/>
              <a:t>te</a:t>
            </a:r>
            <a:r>
              <a:rPr lang="en-GB" sz="1100"/>
              <a:t> Gent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C20C3-13F0-7CBC-8DEA-6F93E5C9FEDD}"/>
              </a:ext>
            </a:extLst>
          </p:cNvPr>
          <p:cNvSpPr txBox="1"/>
          <p:nvPr/>
        </p:nvSpPr>
        <p:spPr>
          <a:xfrm>
            <a:off x="8376081" y="4648369"/>
            <a:ext cx="170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err="1"/>
              <a:t>Gehuwd</a:t>
            </a:r>
            <a:endParaRPr lang="en-GB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Ann De </a:t>
            </a:r>
            <a:r>
              <a:rPr lang="en-GB" sz="1200" err="1"/>
              <a:t>Raedt</a:t>
            </a:r>
            <a:endParaRPr lang="en-GB" sz="1200"/>
          </a:p>
          <a:p>
            <a:endParaRPr lang="en-GB" sz="1200" b="1"/>
          </a:p>
          <a:p>
            <a:r>
              <a:rPr lang="en-GB" sz="1200" b="1"/>
              <a:t>2 </a:t>
            </a:r>
            <a:r>
              <a:rPr lang="en-GB" sz="1200" b="1" err="1"/>
              <a:t>kinderen</a:t>
            </a:r>
            <a:endParaRPr lang="en-GB" sz="12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1 zoon Louis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1 </a:t>
            </a:r>
            <a:r>
              <a:rPr lang="en-GB" sz="1200" err="1"/>
              <a:t>dochter</a:t>
            </a:r>
            <a:r>
              <a:rPr lang="en-GB" sz="1200"/>
              <a:t> Emma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/>
          </a:p>
          <a:p>
            <a:r>
              <a:rPr lang="en-GB" sz="1200" b="1"/>
              <a:t>1 </a:t>
            </a:r>
            <a:r>
              <a:rPr lang="en-GB" sz="1200" b="1" err="1"/>
              <a:t>huisdier</a:t>
            </a:r>
            <a:r>
              <a:rPr lang="en-GB" sz="1200" b="1"/>
              <a:t>: </a:t>
            </a:r>
            <a:r>
              <a:rPr lang="en-GB" sz="1200"/>
              <a:t>Max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EC69E-47DC-840F-2A21-EDAF887BB20C}"/>
              </a:ext>
            </a:extLst>
          </p:cNvPr>
          <p:cNvSpPr txBox="1"/>
          <p:nvPr/>
        </p:nvSpPr>
        <p:spPr>
          <a:xfrm>
            <a:off x="7068098" y="5326997"/>
            <a:ext cx="1509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Job:</a:t>
            </a:r>
          </a:p>
          <a:p>
            <a:r>
              <a:rPr lang="en-GB" sz="1100"/>
              <a:t>Business </a:t>
            </a:r>
            <a:r>
              <a:rPr lang="en-GB" sz="1100" err="1"/>
              <a:t>Analist</a:t>
            </a:r>
            <a:endParaRPr lang="en-GB" sz="1100"/>
          </a:p>
          <a:p>
            <a:endParaRPr lang="en-GB" sz="800"/>
          </a:p>
          <a:p>
            <a:r>
              <a:rPr lang="en-GB" sz="1200" b="1"/>
              <a:t>Hobby’s:</a:t>
            </a:r>
          </a:p>
          <a:p>
            <a:r>
              <a:rPr lang="en-GB" sz="1100" err="1"/>
              <a:t>Kok</a:t>
            </a:r>
            <a:endParaRPr lang="en-GB" sz="1100"/>
          </a:p>
          <a:p>
            <a:r>
              <a:rPr lang="en-GB" sz="1100"/>
              <a:t>Fitness</a:t>
            </a:r>
          </a:p>
          <a:p>
            <a:endParaRPr lang="en-GB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DC037-0E96-898E-ACC7-CC2E71235B31}"/>
              </a:ext>
            </a:extLst>
          </p:cNvPr>
          <p:cNvSpPr txBox="1"/>
          <p:nvPr/>
        </p:nvSpPr>
        <p:spPr>
          <a:xfrm>
            <a:off x="2168715" y="3066867"/>
            <a:ext cx="4340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Danny is 38 </a:t>
            </a:r>
            <a:r>
              <a:rPr lang="en-US" sz="1800" dirty="0" err="1"/>
              <a:t>jaar</a:t>
            </a:r>
            <a:r>
              <a:rPr lang="en-US" sz="1800" dirty="0"/>
              <a:t> oud </a:t>
            </a:r>
            <a:r>
              <a:rPr lang="en-US" sz="1800" dirty="0" err="1"/>
              <a:t>en</a:t>
            </a:r>
            <a:r>
              <a:rPr lang="en-US" sz="1800" dirty="0"/>
              <a:t> al 15 </a:t>
            </a:r>
            <a:r>
              <a:rPr lang="en-US" sz="1800" dirty="0" err="1"/>
              <a:t>jaar</a:t>
            </a:r>
            <a:r>
              <a:rPr lang="en-US" sz="1800" dirty="0"/>
              <a:t> </a:t>
            </a:r>
            <a:r>
              <a:rPr lang="en-US" sz="1800" dirty="0" err="1"/>
              <a:t>gelukkig</a:t>
            </a:r>
            <a:r>
              <a:rPr lang="en-US" sz="1800" dirty="0"/>
              <a:t> </a:t>
            </a:r>
            <a:r>
              <a:rPr lang="en-US" sz="1800" dirty="0" err="1"/>
              <a:t>gehuwd</a:t>
            </a:r>
            <a:r>
              <a:rPr lang="en-US" sz="1800" dirty="0"/>
              <a:t> met Ann De </a:t>
            </a:r>
            <a:r>
              <a:rPr lang="en-US" sz="1800" dirty="0" err="1"/>
              <a:t>Raedt</a:t>
            </a:r>
            <a:r>
              <a:rPr lang="en-US" sz="1800" dirty="0"/>
              <a:t>. Danny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samen</a:t>
            </a:r>
            <a:r>
              <a:rPr lang="en-US" sz="1800" dirty="0"/>
              <a:t> met Ann 2 </a:t>
            </a:r>
            <a:r>
              <a:rPr lang="en-US" sz="1800" dirty="0" err="1"/>
              <a:t>kinderen</a:t>
            </a:r>
            <a:r>
              <a:rPr lang="en-US" sz="1800" dirty="0"/>
              <a:t>, 1 </a:t>
            </a:r>
            <a:r>
              <a:rPr lang="en-US" sz="1800" dirty="0" err="1"/>
              <a:t>dochter</a:t>
            </a:r>
            <a:r>
              <a:rPr lang="en-US" sz="1800" dirty="0"/>
              <a:t> Emma </a:t>
            </a:r>
            <a:r>
              <a:rPr lang="en-US" sz="1800" dirty="0" err="1"/>
              <a:t>en</a:t>
            </a:r>
            <a:r>
              <a:rPr lang="en-US" sz="1800" dirty="0"/>
              <a:t> 1 zoon Louis. Ze </a:t>
            </a:r>
            <a:r>
              <a:rPr lang="en-US" sz="1800" dirty="0" err="1"/>
              <a:t>hebben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huisdier</a:t>
            </a:r>
            <a:r>
              <a:rPr lang="en-US" sz="1800" dirty="0"/>
              <a:t>, de </a:t>
            </a:r>
            <a:r>
              <a:rPr lang="en-US" sz="1800" dirty="0" err="1"/>
              <a:t>hond</a:t>
            </a:r>
            <a:r>
              <a:rPr lang="en-US" sz="1800" dirty="0"/>
              <a:t> Max.</a:t>
            </a:r>
          </a:p>
          <a:p>
            <a:r>
              <a:rPr lang="en-US" sz="1800" dirty="0"/>
              <a:t>Danny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kantoorjob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Business </a:t>
            </a:r>
            <a:r>
              <a:rPr lang="en-US" sz="1800" dirty="0" err="1"/>
              <a:t>Analist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werkt</a:t>
            </a:r>
            <a:r>
              <a:rPr lang="en-US" sz="1800" dirty="0"/>
              <a:t> </a:t>
            </a:r>
            <a:r>
              <a:rPr lang="en-US" sz="1800" dirty="0" err="1"/>
              <a:t>volgens</a:t>
            </a:r>
            <a:r>
              <a:rPr lang="en-US" sz="1800" dirty="0"/>
              <a:t> de </a:t>
            </a:r>
            <a:r>
              <a:rPr lang="en-US" sz="1800" dirty="0" err="1"/>
              <a:t>normale</a:t>
            </a:r>
            <a:r>
              <a:rPr lang="en-US" sz="1800" dirty="0"/>
              <a:t> </a:t>
            </a:r>
            <a:r>
              <a:rPr lang="en-US" sz="1800" dirty="0" err="1"/>
              <a:t>kantooruren</a:t>
            </a:r>
            <a:r>
              <a:rPr lang="en-US" sz="1800" dirty="0"/>
              <a:t>. In het weekend </a:t>
            </a:r>
            <a:r>
              <a:rPr lang="en-US" sz="1800" dirty="0" err="1"/>
              <a:t>neemt</a:t>
            </a:r>
            <a:r>
              <a:rPr lang="en-US" sz="1800" dirty="0"/>
              <a:t> </a:t>
            </a:r>
            <a:r>
              <a:rPr lang="en-US" sz="1800" dirty="0" err="1"/>
              <a:t>hij</a:t>
            </a:r>
            <a:r>
              <a:rPr lang="en-US" sz="1800" dirty="0"/>
              <a:t> </a:t>
            </a:r>
            <a:r>
              <a:rPr lang="en-US" sz="1800" dirty="0" err="1"/>
              <a:t>graag</a:t>
            </a:r>
            <a:r>
              <a:rPr lang="en-US" sz="1800" dirty="0"/>
              <a:t> de </a:t>
            </a:r>
            <a:r>
              <a:rPr lang="en-US" sz="1800" dirty="0" err="1"/>
              <a:t>tijd</a:t>
            </a:r>
            <a:r>
              <a:rPr lang="en-US" sz="1800" dirty="0"/>
              <a:t> om </a:t>
            </a:r>
            <a:r>
              <a:rPr lang="en-US" sz="1800" dirty="0" err="1"/>
              <a:t>uitgebreid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koken</a:t>
            </a:r>
            <a:r>
              <a:rPr lang="en-US" sz="1800" dirty="0"/>
              <a:t>, </a:t>
            </a:r>
            <a:r>
              <a:rPr lang="en-US" sz="1800" dirty="0" err="1"/>
              <a:t>tijdens</a:t>
            </a:r>
            <a:r>
              <a:rPr lang="en-US" sz="1800" dirty="0"/>
              <a:t> de week </a:t>
            </a:r>
            <a:r>
              <a:rPr lang="en-US" sz="1800" dirty="0" err="1"/>
              <a:t>moet</a:t>
            </a:r>
            <a:r>
              <a:rPr lang="en-US" sz="1800" dirty="0"/>
              <a:t> het </a:t>
            </a:r>
            <a:r>
              <a:rPr lang="en-US" sz="1800" dirty="0" err="1"/>
              <a:t>sneller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eenvoudiger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CAC0B0-8F8C-0B40-D1B8-1584AE7BE6F2}"/>
              </a:ext>
            </a:extLst>
          </p:cNvPr>
          <p:cNvSpPr txBox="1">
            <a:spLocks/>
          </p:cNvSpPr>
          <p:nvPr/>
        </p:nvSpPr>
        <p:spPr bwMode="auto">
          <a:xfrm>
            <a:off x="7475713" y="3764374"/>
            <a:ext cx="2440629" cy="6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r>
              <a:rPr lang="en-GB" kern="0"/>
              <a:t>PAPA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5FB55D-6730-7179-49A8-A3ED8222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277" y="422858"/>
            <a:ext cx="5483441" cy="777875"/>
          </a:xfrm>
        </p:spPr>
        <p:txBody>
          <a:bodyPr/>
          <a:lstStyle/>
          <a:p>
            <a:r>
              <a:rPr lang="en-GB" sz="2400" dirty="0" err="1"/>
              <a:t>Visuele</a:t>
            </a:r>
            <a:r>
              <a:rPr lang="en-GB" sz="2400" dirty="0"/>
              <a:t> </a:t>
            </a:r>
            <a:r>
              <a:rPr lang="en-GB" sz="2400" dirty="0" err="1"/>
              <a:t>weergave</a:t>
            </a:r>
            <a:endParaRPr lang="en-GB" sz="2400" dirty="0"/>
          </a:p>
        </p:txBody>
      </p:sp>
      <p:pic>
        <p:nvPicPr>
          <p:cNvPr id="3" name="Picture 2" descr="Logo BA4Gov">
            <a:extLst>
              <a:ext uri="{FF2B5EF4-FFF2-40B4-BE49-F238E27FC236}">
                <a16:creationId xmlns:a16="http://schemas.microsoft.com/office/drawing/2014/main" id="{69BADE7F-98BD-3D46-2D27-11C8912E61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7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907D-EC39-8EE5-6B3B-B0C6DCAC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Mentimeter</a:t>
            </a:r>
            <a:r>
              <a:rPr lang="en-GB" dirty="0"/>
              <a:t> 3 – Customer Journey (Options)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Kies</a:t>
            </a:r>
            <a:r>
              <a:rPr lang="en-GB" dirty="0"/>
              <a:t> de </a:t>
            </a: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definitie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270530"/>
          </a:xfrm>
        </p:spPr>
        <p:txBody>
          <a:bodyPr/>
          <a:lstStyle/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nl-NL" sz="1400" dirty="0"/>
              <a:t>Een CMJ is een </a:t>
            </a:r>
            <a:r>
              <a:rPr lang="nl-NL" sz="1400" b="1" dirty="0"/>
              <a:t>geografische kaart</a:t>
            </a:r>
            <a:r>
              <a:rPr lang="nl-NL" sz="1400" dirty="0"/>
              <a:t> die gebruikers / klanten kunnen gebruiken om de route naar een bedrijf te vinden. </a:t>
            </a:r>
            <a:r>
              <a:rPr lang="nl-NL" sz="1000" i="1" dirty="0"/>
              <a:t>Deze kaart toont niet alleen de locatie van het bedrijf, maar ook aanbevolen reisroutes en informatie over het openbaar vervoer.</a:t>
            </a:r>
            <a:endParaRPr lang="nl-NL" sz="1400" i="1" dirty="0"/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nl-NL" sz="1400" dirty="0"/>
              <a:t>CMJ is een </a:t>
            </a:r>
            <a:r>
              <a:rPr lang="nl-NL" sz="1400" b="1" dirty="0"/>
              <a:t>visuele weergave van het proces</a:t>
            </a:r>
            <a:r>
              <a:rPr lang="nl-NL" sz="1400" dirty="0"/>
              <a:t> dat een gebruiker / klant doorloopt om een welbepaald doel te bereiken. Het vertegenwoordigt een reeks </a:t>
            </a:r>
            <a:r>
              <a:rPr lang="nl-NL" sz="1400" dirty="0" err="1"/>
              <a:t>touchpoints</a:t>
            </a:r>
            <a:r>
              <a:rPr lang="nl-NL" sz="1400" dirty="0"/>
              <a:t> en gevoelens/ervaringen die klanten hebben ten opzichte van een product of dienst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nl-NL" sz="1400" dirty="0"/>
              <a:t>Een CMJ is een weergave van de </a:t>
            </a:r>
            <a:r>
              <a:rPr lang="nl-NL" sz="1400" b="1" dirty="0"/>
              <a:t>verschillende reizen </a:t>
            </a:r>
            <a:r>
              <a:rPr lang="nl-NL" sz="1400" dirty="0"/>
              <a:t>die een gebruiker / klant heeft gemaakt zodat beter ingespeeld kan worden op wat de gebruiker/klant als volgende reis wenst aan te kopen.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nl-NL" sz="1400" dirty="0"/>
              <a:t>Een CMJ is een geografische weergave van </a:t>
            </a:r>
            <a:r>
              <a:rPr lang="nl-NL" sz="1400" b="1" dirty="0"/>
              <a:t>waar gebruikers / klanten zich fysiek bevinden</a:t>
            </a:r>
            <a:r>
              <a:rPr lang="nl-NL" sz="1400" dirty="0"/>
              <a:t>, zodat men beter kan inspelen op de locaties van de verkooppunten / kantoren.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Choisis</a:t>
            </a:r>
            <a:r>
              <a:rPr lang="en-US" dirty="0"/>
              <a:t> la bonne </a:t>
            </a:r>
            <a:r>
              <a:rPr lang="en-US" dirty="0" err="1"/>
              <a:t>définition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3" cy="4270529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fr-FR" sz="1400" dirty="0"/>
              <a:t>Une CJM est une </a:t>
            </a:r>
            <a:r>
              <a:rPr lang="fr-FR" sz="1400" b="1" dirty="0"/>
              <a:t>carte géographique</a:t>
            </a:r>
            <a:r>
              <a:rPr lang="fr-FR" sz="1400" dirty="0"/>
              <a:t> que les utilisateurs / clients peuvent utiliser pour trouver l'itinéraire vers une entreprise.</a:t>
            </a:r>
            <a:r>
              <a:rPr lang="fr-FR" sz="1000" i="1" dirty="0"/>
              <a:t> Cette carte indique non seulement l'emplacement de l'entreprise, mais également des itinéraires recommandés et des informations sur les transports en commun.</a:t>
            </a:r>
            <a:endParaRPr lang="fr-FR" sz="1400" i="1" dirty="0"/>
          </a:p>
          <a:p>
            <a:pPr algn="just">
              <a:buFont typeface="+mj-lt"/>
              <a:buAutoNum type="arabicPeriod"/>
            </a:pPr>
            <a:r>
              <a:rPr lang="fr-FR" sz="1400" dirty="0"/>
              <a:t>Une CJM est une </a:t>
            </a:r>
            <a:r>
              <a:rPr lang="fr-FR" sz="1400" b="1" dirty="0"/>
              <a:t>représentation visuelle du processus</a:t>
            </a:r>
            <a:r>
              <a:rPr lang="fr-FR" sz="1400" dirty="0"/>
              <a:t> par lequel passe un utilisateur / client pour atteindre un objectif spécifique. Il représente une série de points de contact et de sentiments / expériences que les clients ont vis-à-vis d'un produit ou d'un service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fr-FR" sz="1400" dirty="0"/>
              <a:t>Une CJM est une représentation des </a:t>
            </a:r>
            <a:r>
              <a:rPr lang="fr-FR" sz="1400" b="1" dirty="0"/>
              <a:t>différents trajets </a:t>
            </a:r>
            <a:r>
              <a:rPr lang="fr-FR" sz="1400" dirty="0"/>
              <a:t>effectués par un utilisateur / client afin de mieux anticiper le prochain trajet que l'utilisateur / client souhaite acheter.</a:t>
            </a:r>
          </a:p>
          <a:p>
            <a:pPr algn="just">
              <a:buFont typeface="+mj-lt"/>
              <a:buAutoNum type="arabicPeriod"/>
            </a:pPr>
            <a:r>
              <a:rPr lang="fr-FR" sz="1400" dirty="0"/>
              <a:t>Une CJM est une représentation géographique de la </a:t>
            </a:r>
            <a:r>
              <a:rPr lang="fr-FR" sz="1400" b="1" dirty="0"/>
              <a:t>localisation physique des utilisateurs / clients</a:t>
            </a:r>
            <a:r>
              <a:rPr lang="fr-FR" sz="1400" dirty="0"/>
              <a:t>, afin qu’on puisse mieux anticiper les localisations des points de vente / bureaux.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18F41-7679-30AC-D9E5-61C16A8F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Logo BA4Gov">
            <a:extLst>
              <a:ext uri="{FF2B5EF4-FFF2-40B4-BE49-F238E27FC236}">
                <a16:creationId xmlns:a16="http://schemas.microsoft.com/office/drawing/2014/main" id="{CF429C6F-448B-E912-7C92-11CCA7B98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552583"/>
                </a:solidFill>
                <a:latin typeface="Train One" panose="02020800000000000000" pitchFamily="18" charset="-128"/>
                <a:ea typeface="Train One" panose="02020800000000000000" pitchFamily="18" charset="-128"/>
              </a:rPr>
              <a:t>Samenwerking</a:t>
            </a:r>
            <a:r>
              <a:rPr lang="en-US" sz="4000" dirty="0">
                <a:solidFill>
                  <a:srgbClr val="552583"/>
                </a:solidFill>
                <a:latin typeface="Train One" panose="02020800000000000000" pitchFamily="18" charset="-128"/>
                <a:ea typeface="Train One" panose="02020800000000000000" pitchFamily="18" charset="-128"/>
              </a:rPr>
              <a:t> </a:t>
            </a:r>
            <a:r>
              <a:rPr lang="en-US" sz="4000" dirty="0" err="1">
                <a:solidFill>
                  <a:srgbClr val="552583"/>
                </a:solidFill>
                <a:latin typeface="Train One" panose="02020800000000000000" pitchFamily="18" charset="-128"/>
                <a:ea typeface="Train One" panose="02020800000000000000" pitchFamily="18" charset="-128"/>
              </a:rPr>
              <a:t>versterken</a:t>
            </a:r>
            <a:endParaRPr lang="en-US" sz="4000" dirty="0">
              <a:solidFill>
                <a:srgbClr val="552583"/>
              </a:solidFill>
              <a:latin typeface="Train One" panose="02020800000000000000" pitchFamily="18" charset="-128"/>
              <a:ea typeface="Train One" panose="02020800000000000000" pitchFamily="18" charset="-128"/>
            </a:endParaRPr>
          </a:p>
        </p:txBody>
      </p:sp>
      <p:pic>
        <p:nvPicPr>
          <p:cNvPr id="5" name="Picture 4" descr="Logo BA4GOV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6" b="36605"/>
          <a:stretch/>
        </p:blipFill>
        <p:spPr>
          <a:xfrm>
            <a:off x="10549467" y="6193461"/>
            <a:ext cx="1255606" cy="424258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1390844"/>
            <a:ext cx="9855200" cy="45719"/>
          </a:xfrm>
          <a:prstGeom prst="rect">
            <a:avLst/>
          </a:prstGeom>
          <a:solidFill>
            <a:srgbClr val="FDB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" y="6803895"/>
            <a:ext cx="12192000" cy="45719"/>
          </a:xfrm>
          <a:prstGeom prst="rect">
            <a:avLst/>
          </a:prstGeom>
          <a:solidFill>
            <a:srgbClr val="55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640398" y="6757902"/>
            <a:ext cx="9551602" cy="49368"/>
          </a:xfrm>
          <a:prstGeom prst="rect">
            <a:avLst/>
          </a:prstGeom>
          <a:solidFill>
            <a:srgbClr val="FDB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525" y="6251702"/>
            <a:ext cx="185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1400">
                <a:solidFill>
                  <a:srgbClr val="552583"/>
                </a:solidFill>
                <a:latin typeface="Kumbh Sans" pitchFamily="2" charset="0"/>
              </a:rPr>
              <a:t>BA4G</a:t>
            </a:r>
            <a:r>
              <a:rPr lang="en-US" sz="1400">
                <a:solidFill>
                  <a:srgbClr val="552583"/>
                </a:solidFill>
                <a:latin typeface="Kumbh Sans" pitchFamily="2" charset="0"/>
              </a:rPr>
              <a:t>ov.be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76590"/>
            <a:ext cx="10515600" cy="4072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b="1" dirty="0">
                <a:solidFill>
                  <a:srgbClr val="552583"/>
                </a:solidFill>
                <a:latin typeface="Kumbh Sans" pitchFamily="2" charset="0"/>
              </a:rPr>
              <a:t>Welkom</a:t>
            </a:r>
          </a:p>
          <a:p>
            <a:pPr marL="0" indent="0">
              <a:buNone/>
            </a:pPr>
            <a:endParaRPr lang="nl-NL" sz="1500" b="1" dirty="0">
              <a:solidFill>
                <a:srgbClr val="552583"/>
              </a:solidFill>
              <a:latin typeface="Kumbh Sans" pitchFamily="2" charset="0"/>
            </a:endParaRPr>
          </a:p>
          <a:p>
            <a:pPr marL="0" indent="0">
              <a:buNone/>
            </a:pPr>
            <a:r>
              <a:rPr lang="nl-NL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umbh Sans" pitchFamily="2" charset="0"/>
              </a:rPr>
              <a:t>Sessie 1: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Kumbh Sans" pitchFamily="2" charset="0"/>
              </a:rPr>
              <a:t>Versterk uw technische bagage en bevorder samenwerking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Kumbh Sans" pitchFamily="2" charset="0"/>
              </a:rPr>
              <a:t>Aan de hand van een praktijkvoorbeeld lichten we een aantal business analysetechnieken toe</a:t>
            </a:r>
          </a:p>
          <a:p>
            <a:pPr marL="0" indent="0">
              <a:buNone/>
            </a:pPr>
            <a:endParaRPr lang="nl-NL" sz="1500" dirty="0">
              <a:solidFill>
                <a:schemeClr val="tx1">
                  <a:lumMod val="85000"/>
                  <a:lumOff val="15000"/>
                </a:schemeClr>
              </a:solidFill>
              <a:latin typeface="Kumbh Sans" pitchFamily="2" charset="0"/>
            </a:endParaRPr>
          </a:p>
          <a:p>
            <a:pPr marL="0" indent="0">
              <a:buNone/>
            </a:pPr>
            <a:r>
              <a:rPr lang="nl-NL" sz="2200" b="1" i="1" dirty="0">
                <a:solidFill>
                  <a:srgbClr val="552583"/>
                </a:solidFill>
                <a:latin typeface="Kumbh Sans" pitchFamily="2" charset="0"/>
              </a:rPr>
              <a:t>Pauze</a:t>
            </a:r>
            <a:endParaRPr lang="nl-NL" sz="2400" b="1" i="1" dirty="0">
              <a:solidFill>
                <a:srgbClr val="552583"/>
              </a:solidFill>
              <a:latin typeface="Kumbh Sans" pitchFamily="2" charset="0"/>
            </a:endParaRPr>
          </a:p>
          <a:p>
            <a:pPr marL="0" indent="0">
              <a:buNone/>
            </a:pPr>
            <a:endParaRPr lang="nl-NL" sz="1500" dirty="0">
              <a:solidFill>
                <a:schemeClr val="tx1">
                  <a:lumMod val="85000"/>
                  <a:lumOff val="15000"/>
                </a:schemeClr>
              </a:solidFill>
              <a:latin typeface="Kumbh Sans" pitchFamily="2" charset="0"/>
            </a:endParaRPr>
          </a:p>
          <a:p>
            <a:pPr marL="0" indent="0">
              <a:buNone/>
            </a:pPr>
            <a:r>
              <a:rPr lang="nl-NL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umbh Sans" pitchFamily="2" charset="0"/>
              </a:rPr>
              <a:t>Sessie 2: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Kumbh Sans" pitchFamily="2" charset="0"/>
              </a:rPr>
              <a:t>BA4Gov "speed dating": versterk je netwerk door elkaar beter te leren kennen aan de hand van een kleine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Kumbh Sans" pitchFamily="2" charset="0"/>
              </a:rPr>
              <a:t>"elevator pitch"!</a:t>
            </a:r>
          </a:p>
          <a:p>
            <a:pPr marL="0" indent="0">
              <a:buNone/>
            </a:pPr>
            <a:endParaRPr lang="nl-NL" sz="1500" dirty="0">
              <a:solidFill>
                <a:schemeClr val="tx1">
                  <a:lumMod val="85000"/>
                  <a:lumOff val="15000"/>
                </a:schemeClr>
              </a:solidFill>
              <a:latin typeface="Kumbh Sans" pitchFamily="2" charset="0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rgbClr val="552583"/>
                </a:solidFill>
                <a:latin typeface="Kumbh Sans" pitchFamily="2" charset="0"/>
              </a:rPr>
              <a:t>Netwerkdrink</a:t>
            </a:r>
            <a:endParaRPr lang="en-US" sz="2200" b="1" dirty="0">
              <a:solidFill>
                <a:srgbClr val="552583"/>
              </a:solidFill>
              <a:latin typeface="Kumbh Sans" pitchFamily="2" charset="0"/>
            </a:endParaRPr>
          </a:p>
        </p:txBody>
      </p:sp>
      <p:pic>
        <p:nvPicPr>
          <p:cNvPr id="3" name="Picture 2" descr="Logo RIZIV-INAMI">
            <a:extLst>
              <a:ext uri="{FF2B5EF4-FFF2-40B4-BE49-F238E27FC236}">
                <a16:creationId xmlns:a16="http://schemas.microsoft.com/office/drawing/2014/main" id="{401FA467-0885-E5F4-C6EB-C295C1DAF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0" y="8386"/>
            <a:ext cx="25527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739" y="329706"/>
            <a:ext cx="7227485" cy="777875"/>
          </a:xfrm>
        </p:spPr>
        <p:txBody>
          <a:bodyPr/>
          <a:lstStyle/>
          <a:p>
            <a:r>
              <a:rPr lang="en-GB" sz="2400" dirty="0" err="1"/>
              <a:t>Mentimeter</a:t>
            </a:r>
            <a:r>
              <a:rPr lang="en-GB" sz="2400" dirty="0"/>
              <a:t> 3 – Customer Journey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" name="Content Placeholder 15" descr="Numeric code and QR-code for the mentimeter used during the presentati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734" y="1535972"/>
            <a:ext cx="11514880" cy="4757112"/>
          </a:xfrm>
          <a:prstGeom prst="rect">
            <a:avLst/>
          </a:prstGeom>
        </p:spPr>
      </p:pic>
      <p:pic>
        <p:nvPicPr>
          <p:cNvPr id="4" name="Picture 3" descr="Logo BA4Gov">
            <a:extLst>
              <a:ext uri="{FF2B5EF4-FFF2-40B4-BE49-F238E27FC236}">
                <a16:creationId xmlns:a16="http://schemas.microsoft.com/office/drawing/2014/main" id="{5018EB58-A0A3-3699-591A-702D01364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2981" y="2126200"/>
            <a:ext cx="8787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r>
              <a:rPr lang="en-GB" u="sng" dirty="0">
                <a:hlinkClick r:id="rId3"/>
              </a:rPr>
              <a:t>Customer Journey Mapping – YouTube</a:t>
            </a:r>
            <a:endParaRPr lang="en-GB" u="sng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1D155-DAEB-8642-0638-D4C5A680B4E8}"/>
              </a:ext>
            </a:extLst>
          </p:cNvPr>
          <p:cNvSpPr txBox="1"/>
          <p:nvPr/>
        </p:nvSpPr>
        <p:spPr>
          <a:xfrm>
            <a:off x="1046375" y="1941534"/>
            <a:ext cx="94440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6F82"/>
                </a:solidFill>
              </a:rPr>
              <a:t>Wat is een Customer </a:t>
            </a:r>
            <a:r>
              <a:rPr lang="nl-NL" sz="2400" b="1" dirty="0" err="1">
                <a:solidFill>
                  <a:srgbClr val="006F82"/>
                </a:solidFill>
              </a:rPr>
              <a:t>Journey</a:t>
            </a:r>
            <a:r>
              <a:rPr lang="nl-NL" sz="2400" b="1" dirty="0">
                <a:solidFill>
                  <a:srgbClr val="006F82"/>
                </a:solidFill>
              </a:rPr>
              <a:t> Map (CJM)?</a:t>
            </a:r>
          </a:p>
          <a:p>
            <a:endParaRPr lang="nl-NL" dirty="0">
              <a:solidFill>
                <a:srgbClr val="006F82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74A8C6-1C15-1751-44D0-3A985701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277" y="422858"/>
            <a:ext cx="5483441" cy="777875"/>
          </a:xfrm>
        </p:spPr>
        <p:txBody>
          <a:bodyPr/>
          <a:lstStyle/>
          <a:p>
            <a:r>
              <a:rPr lang="en-GB" sz="2400" dirty="0"/>
              <a:t>Customer Journey Map (1/4)</a:t>
            </a:r>
          </a:p>
        </p:txBody>
      </p:sp>
      <p:pic>
        <p:nvPicPr>
          <p:cNvPr id="4" name="Picture 3" descr="Logo BA4Gov">
            <a:extLst>
              <a:ext uri="{FF2B5EF4-FFF2-40B4-BE49-F238E27FC236}">
                <a16:creationId xmlns:a16="http://schemas.microsoft.com/office/drawing/2014/main" id="{AA7073FC-4465-0C3A-160B-8EF458577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06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5546" y="1541495"/>
            <a:ext cx="92025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1" dirty="0"/>
              <a:t>Visuele weergave </a:t>
            </a:r>
            <a:r>
              <a:rPr lang="nl-NL" sz="2400" dirty="0"/>
              <a:t>van het </a:t>
            </a:r>
            <a:r>
              <a:rPr lang="nl-NL" sz="2400" b="1" dirty="0"/>
              <a:t>proces </a:t>
            </a:r>
            <a:r>
              <a:rPr lang="nl-NL" sz="2400" dirty="0"/>
              <a:t>dat een </a:t>
            </a:r>
            <a:r>
              <a:rPr lang="nl-NL" sz="2400" b="1" dirty="0"/>
              <a:t>gebruiker / klant </a:t>
            </a:r>
            <a:r>
              <a:rPr lang="nl-NL" sz="2400" dirty="0"/>
              <a:t>doorloopt om een </a:t>
            </a:r>
            <a:r>
              <a:rPr lang="nl-NL" sz="2400" b="1" dirty="0"/>
              <a:t>doel </a:t>
            </a:r>
            <a:r>
              <a:rPr lang="nl-NL" sz="2400" dirty="0"/>
              <a:t>te bereiken</a:t>
            </a:r>
            <a:endParaRPr lang="nl-BE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Vertegenwoordigt een reeks </a:t>
            </a:r>
            <a:r>
              <a:rPr lang="nl-NL" sz="2400" b="1" dirty="0" err="1"/>
              <a:t>touchpoints</a:t>
            </a:r>
            <a:r>
              <a:rPr lang="nl-NL" sz="2400" dirty="0"/>
              <a:t> en </a:t>
            </a:r>
            <a:r>
              <a:rPr lang="nl-NL" sz="2400" b="1" dirty="0"/>
              <a:t>gevoelens/ervaringen </a:t>
            </a:r>
            <a:r>
              <a:rPr lang="nl-NL" sz="2400" dirty="0"/>
              <a:t>die klanten hebben ten opzichte van een product of dienst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2400" b="1" dirty="0"/>
              <a:t>Validatie</a:t>
            </a:r>
            <a:r>
              <a:rPr lang="nl-NL" sz="2400" dirty="0"/>
              <a:t> van een proces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/>
              <a:t>      Identificeren van de pijnpunten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/>
              <a:t>      Identificeren van opportuniteiten</a:t>
            </a:r>
          </a:p>
          <a:p>
            <a:pPr>
              <a:spcAft>
                <a:spcPts val="300"/>
              </a:spcAft>
            </a:pPr>
            <a:endParaRPr lang="nl-BE" sz="24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8DB2D-E1E7-ED28-26C3-2D6B9035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277" y="422858"/>
            <a:ext cx="5483441" cy="777875"/>
          </a:xfrm>
        </p:spPr>
        <p:txBody>
          <a:bodyPr/>
          <a:lstStyle/>
          <a:p>
            <a:r>
              <a:rPr lang="en-GB" sz="2400" dirty="0"/>
              <a:t>Customer Journey Map (2/4)</a:t>
            </a:r>
          </a:p>
        </p:txBody>
      </p:sp>
      <p:pic>
        <p:nvPicPr>
          <p:cNvPr id="4" name="Picture 3" descr="A red circle with a thumb down&#10;&#10;Description automatically generated">
            <a:extLst>
              <a:ext uri="{FF2B5EF4-FFF2-40B4-BE49-F238E27FC236}">
                <a16:creationId xmlns:a16="http://schemas.microsoft.com/office/drawing/2014/main" id="{45C31BC9-A674-E9AC-A496-BB70E70DB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81" y="4007962"/>
            <a:ext cx="404034" cy="404034"/>
          </a:xfrm>
          <a:prstGeom prst="rect">
            <a:avLst/>
          </a:prstGeom>
        </p:spPr>
      </p:pic>
      <p:pic>
        <p:nvPicPr>
          <p:cNvPr id="7" name="Picture 6" descr="A green circle with a thumb up&#10;&#10;Description automatically generated">
            <a:extLst>
              <a:ext uri="{FF2B5EF4-FFF2-40B4-BE49-F238E27FC236}">
                <a16:creationId xmlns:a16="http://schemas.microsoft.com/office/drawing/2014/main" id="{B87E076E-3B50-7391-5816-3CE8C84E3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4484752"/>
            <a:ext cx="401229" cy="404034"/>
          </a:xfrm>
          <a:prstGeom prst="rect">
            <a:avLst/>
          </a:prstGeom>
        </p:spPr>
      </p:pic>
      <p:pic>
        <p:nvPicPr>
          <p:cNvPr id="5" name="Picture 4" descr="Logo BA4Gov">
            <a:extLst>
              <a:ext uri="{FF2B5EF4-FFF2-40B4-BE49-F238E27FC236}">
                <a16:creationId xmlns:a16="http://schemas.microsoft.com/office/drawing/2014/main" id="{4FC0B10A-DE9D-91CE-FF60-6A6F1AF2A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C7DA6-EA70-FB43-BBE2-BD9DBE7E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A8D15-DAC8-9187-F84D-A4781FE7C0E2}"/>
              </a:ext>
            </a:extLst>
          </p:cNvPr>
          <p:cNvSpPr txBox="1"/>
          <p:nvPr/>
        </p:nvSpPr>
        <p:spPr>
          <a:xfrm>
            <a:off x="828869" y="1566718"/>
            <a:ext cx="8787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Real life: brown paper </a:t>
            </a:r>
            <a:r>
              <a:rPr lang="en-GB" sz="2400" b="1" dirty="0" err="1"/>
              <a:t>sessie</a:t>
            </a:r>
            <a:endParaRPr lang="en-GB" sz="2400" b="1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8" name="Picture 7" descr="Picture representing the result of a brown paper session">
            <a:extLst>
              <a:ext uri="{FF2B5EF4-FFF2-40B4-BE49-F238E27FC236}">
                <a16:creationId xmlns:a16="http://schemas.microsoft.com/office/drawing/2014/main" id="{BE00D330-1267-70CE-46E7-7D348AA87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28" y="2085802"/>
            <a:ext cx="8122072" cy="4568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AD08B-FA20-8E0D-76BD-2C335D0B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8" y="274639"/>
            <a:ext cx="7388248" cy="777875"/>
          </a:xfrm>
        </p:spPr>
        <p:txBody>
          <a:bodyPr/>
          <a:lstStyle/>
          <a:p>
            <a:r>
              <a:rPr lang="en-GB" sz="2800" dirty="0"/>
              <a:t>Customer Journey</a:t>
            </a:r>
            <a:r>
              <a:rPr lang="en-GB" sz="2800" baseline="0" dirty="0"/>
              <a:t> Map (3/4)</a:t>
            </a:r>
            <a:endParaRPr lang="en-GB" sz="2800" dirty="0"/>
          </a:p>
        </p:txBody>
      </p:sp>
      <p:pic>
        <p:nvPicPr>
          <p:cNvPr id="5" name="Picture 4" descr="Logo BA4Gov">
            <a:extLst>
              <a:ext uri="{FF2B5EF4-FFF2-40B4-BE49-F238E27FC236}">
                <a16:creationId xmlns:a16="http://schemas.microsoft.com/office/drawing/2014/main" id="{DDFD8B14-BF3D-B3F7-406C-7985C5C1C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828435" y="2621879"/>
            <a:ext cx="1504603" cy="222140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Experience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409238" y="2621879"/>
            <a:ext cx="1073727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09238" y="3387602"/>
            <a:ext cx="1073727" cy="689956"/>
          </a:xfrm>
          <a:prstGeom prst="rect">
            <a:avLst/>
          </a:prstGeom>
          <a:solidFill>
            <a:srgbClr val="FFCF05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 descr="placeholders for post-it's on neutralcustomer experience">
            <a:extLst>
              <a:ext uri="{FF2B5EF4-FFF2-40B4-BE49-F238E27FC236}">
                <a16:creationId xmlns:a16="http://schemas.microsoft.com/office/drawing/2014/main" id="{86649C01-9F52-7CF0-7CC5-629AB8146513}"/>
              </a:ext>
            </a:extLst>
          </p:cNvPr>
          <p:cNvGrpSpPr/>
          <p:nvPr/>
        </p:nvGrpSpPr>
        <p:grpSpPr>
          <a:xfrm>
            <a:off x="3559167" y="3387602"/>
            <a:ext cx="6823367" cy="689956"/>
            <a:chOff x="3559167" y="3387602"/>
            <a:chExt cx="6823367" cy="689956"/>
          </a:xfrm>
          <a:solidFill>
            <a:srgbClr val="FFCF05"/>
          </a:solidFill>
        </p:grpSpPr>
        <p:sp>
          <p:nvSpPr>
            <p:cNvPr id="70" name="Rectangle 69"/>
            <p:cNvSpPr/>
            <p:nvPr/>
          </p:nvSpPr>
          <p:spPr>
            <a:xfrm>
              <a:off x="3559167" y="338760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09095" y="338760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59023" y="338760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08951" y="338760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158879" y="338760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308807" y="338760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409238" y="4153325"/>
            <a:ext cx="1073726" cy="68995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 descr="placeholders for post-it's on negative customer experience">
            <a:extLst>
              <a:ext uri="{FF2B5EF4-FFF2-40B4-BE49-F238E27FC236}">
                <a16:creationId xmlns:a16="http://schemas.microsoft.com/office/drawing/2014/main" id="{937C2FE3-93DC-7ED0-26B5-2DBD4ABC56D9}"/>
              </a:ext>
            </a:extLst>
          </p:cNvPr>
          <p:cNvGrpSpPr/>
          <p:nvPr/>
        </p:nvGrpSpPr>
        <p:grpSpPr>
          <a:xfrm>
            <a:off x="3559167" y="4153325"/>
            <a:ext cx="6823367" cy="689956"/>
            <a:chOff x="3559167" y="4153325"/>
            <a:chExt cx="6823367" cy="689956"/>
          </a:xfrm>
        </p:grpSpPr>
        <p:sp>
          <p:nvSpPr>
            <p:cNvPr id="77" name="Rectangle 76"/>
            <p:cNvSpPr/>
            <p:nvPr/>
          </p:nvSpPr>
          <p:spPr>
            <a:xfrm>
              <a:off x="3559167" y="4153325"/>
              <a:ext cx="1073727" cy="68995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09095" y="4153325"/>
              <a:ext cx="1073727" cy="68995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59023" y="4153325"/>
              <a:ext cx="1073727" cy="68995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08951" y="4153325"/>
              <a:ext cx="1073727" cy="68995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158879" y="4153325"/>
              <a:ext cx="1073727" cy="68995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308807" y="4153325"/>
              <a:ext cx="1073727" cy="68995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828435" y="5063482"/>
            <a:ext cx="1504603" cy="6899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 points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409238" y="5063482"/>
            <a:ext cx="1073727" cy="689956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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 descr="placeholders for post-it's on pain points">
            <a:extLst>
              <a:ext uri="{FF2B5EF4-FFF2-40B4-BE49-F238E27FC236}">
                <a16:creationId xmlns:a16="http://schemas.microsoft.com/office/drawing/2014/main" id="{A4680D5F-4FC4-157A-FDD8-1B6E7A803B25}"/>
              </a:ext>
            </a:extLst>
          </p:cNvPr>
          <p:cNvGrpSpPr/>
          <p:nvPr/>
        </p:nvGrpSpPr>
        <p:grpSpPr>
          <a:xfrm>
            <a:off x="3559167" y="5063482"/>
            <a:ext cx="6823367" cy="689956"/>
            <a:chOff x="3559167" y="5063482"/>
            <a:chExt cx="6823367" cy="689956"/>
          </a:xfrm>
          <a:solidFill>
            <a:srgbClr val="FF3300"/>
          </a:solidFill>
        </p:grpSpPr>
        <p:sp>
          <p:nvSpPr>
            <p:cNvPr id="85" name="Rectangle 84"/>
            <p:cNvSpPr/>
            <p:nvPr/>
          </p:nvSpPr>
          <p:spPr>
            <a:xfrm>
              <a:off x="3559167" y="506348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09095" y="506348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859023" y="506348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08951" y="506348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158879" y="506348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08807" y="5063482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828435" y="5829205"/>
            <a:ext cx="1504603" cy="6899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to improve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409238" y="5829205"/>
            <a:ext cx="1073727" cy="689956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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 descr="placeholders for post-it's on opportunities to improve">
            <a:extLst>
              <a:ext uri="{FF2B5EF4-FFF2-40B4-BE49-F238E27FC236}">
                <a16:creationId xmlns:a16="http://schemas.microsoft.com/office/drawing/2014/main" id="{6DA61742-A38E-193B-1DD9-5B9EC2C93C8B}"/>
              </a:ext>
            </a:extLst>
          </p:cNvPr>
          <p:cNvGrpSpPr/>
          <p:nvPr/>
        </p:nvGrpSpPr>
        <p:grpSpPr>
          <a:xfrm>
            <a:off x="3559167" y="5829205"/>
            <a:ext cx="6823367" cy="689956"/>
            <a:chOff x="3559167" y="5829205"/>
            <a:chExt cx="6823367" cy="689956"/>
          </a:xfrm>
        </p:grpSpPr>
        <p:sp>
          <p:nvSpPr>
            <p:cNvPr id="93" name="Rectangle 92"/>
            <p:cNvSpPr/>
            <p:nvPr/>
          </p:nvSpPr>
          <p:spPr>
            <a:xfrm>
              <a:off x="3559167" y="5829205"/>
              <a:ext cx="1073727" cy="68995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709095" y="5829205"/>
              <a:ext cx="1073727" cy="68995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59023" y="5829205"/>
              <a:ext cx="1073727" cy="68995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08951" y="5829205"/>
              <a:ext cx="1073727" cy="68995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158879" y="5829205"/>
              <a:ext cx="1073727" cy="68995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308807" y="5829205"/>
              <a:ext cx="1073727" cy="68995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828435" y="1711723"/>
            <a:ext cx="1504603" cy="6899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actions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409238" y="1711723"/>
            <a:ext cx="1073727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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 descr="placeholders for post-it's on customer actions">
            <a:extLst>
              <a:ext uri="{FF2B5EF4-FFF2-40B4-BE49-F238E27FC236}">
                <a16:creationId xmlns:a16="http://schemas.microsoft.com/office/drawing/2014/main" id="{84EE69EB-3008-F94A-67F1-C1C9F5E3252E}"/>
              </a:ext>
            </a:extLst>
          </p:cNvPr>
          <p:cNvGrpSpPr/>
          <p:nvPr/>
        </p:nvGrpSpPr>
        <p:grpSpPr>
          <a:xfrm>
            <a:off x="3559167" y="1711723"/>
            <a:ext cx="6823367" cy="689956"/>
            <a:chOff x="3559167" y="1711723"/>
            <a:chExt cx="6823367" cy="689956"/>
          </a:xfrm>
          <a:solidFill>
            <a:srgbClr val="56A1B6"/>
          </a:solidFill>
        </p:grpSpPr>
        <p:sp>
          <p:nvSpPr>
            <p:cNvPr id="101" name="Rectangle 100"/>
            <p:cNvSpPr/>
            <p:nvPr/>
          </p:nvSpPr>
          <p:spPr>
            <a:xfrm>
              <a:off x="3559167" y="1711723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709095" y="1711723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859023" y="1711723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008951" y="1711723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158879" y="1711723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308807" y="1711723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 descr="placeholders for post-it's on positive customer experience">
            <a:extLst>
              <a:ext uri="{FF2B5EF4-FFF2-40B4-BE49-F238E27FC236}">
                <a16:creationId xmlns:a16="http://schemas.microsoft.com/office/drawing/2014/main" id="{167EC4C9-803E-8F91-0863-43C08ACB793A}"/>
              </a:ext>
            </a:extLst>
          </p:cNvPr>
          <p:cNvGrpSpPr/>
          <p:nvPr/>
        </p:nvGrpSpPr>
        <p:grpSpPr>
          <a:xfrm>
            <a:off x="3559167" y="2621879"/>
            <a:ext cx="6823367" cy="689956"/>
            <a:chOff x="3559167" y="2621879"/>
            <a:chExt cx="6823367" cy="689956"/>
          </a:xfrm>
          <a:solidFill>
            <a:srgbClr val="92D050"/>
          </a:solidFill>
        </p:grpSpPr>
        <p:sp>
          <p:nvSpPr>
            <p:cNvPr id="63" name="Rectangle 62" descr="green rectangle placeholder for post-it's"/>
            <p:cNvSpPr/>
            <p:nvPr/>
          </p:nvSpPr>
          <p:spPr>
            <a:xfrm>
              <a:off x="3559167" y="2621879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 descr="green rectangle placeholder for post-it's"/>
            <p:cNvSpPr/>
            <p:nvPr/>
          </p:nvSpPr>
          <p:spPr>
            <a:xfrm>
              <a:off x="4709095" y="2621879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 descr="green rectangle placeholder for post-it's"/>
            <p:cNvSpPr/>
            <p:nvPr/>
          </p:nvSpPr>
          <p:spPr>
            <a:xfrm>
              <a:off x="5859023" y="2621879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08951" y="2621879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158879" y="2621879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08807" y="2621879"/>
              <a:ext cx="1073727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71834" y="2983483"/>
              <a:ext cx="65" cy="276999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337A54-5173-E73B-BC02-F4FD74EF8879}"/>
              </a:ext>
            </a:extLst>
          </p:cNvPr>
          <p:cNvSpPr txBox="1"/>
          <p:nvPr/>
        </p:nvSpPr>
        <p:spPr>
          <a:xfrm>
            <a:off x="828435" y="1185531"/>
            <a:ext cx="454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Online: white board </a:t>
            </a:r>
            <a:r>
              <a:rPr lang="en-GB" sz="2400" b="1" dirty="0" err="1"/>
              <a:t>sessie</a:t>
            </a:r>
            <a:endParaRPr lang="en-GB" sz="2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013075-E102-D23B-111D-8512012A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8" y="274639"/>
            <a:ext cx="7480904" cy="777875"/>
          </a:xfrm>
        </p:spPr>
        <p:txBody>
          <a:bodyPr/>
          <a:lstStyle/>
          <a:p>
            <a:r>
              <a:rPr lang="en-GB" sz="2800" dirty="0"/>
              <a:t>Customer Journey Map (4/4)</a:t>
            </a:r>
          </a:p>
        </p:txBody>
      </p:sp>
      <p:pic>
        <p:nvPicPr>
          <p:cNvPr id="6" name="Picture 5" descr="Logo BA4Gov">
            <a:extLst>
              <a:ext uri="{FF2B5EF4-FFF2-40B4-BE49-F238E27FC236}">
                <a16:creationId xmlns:a16="http://schemas.microsoft.com/office/drawing/2014/main" id="{323BB6F3-8386-FAEC-757E-1769DA32A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4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D383D-60BF-52E6-7825-8E3B278D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9" name="Group 8" descr="Cartoon of family having dinner + their dog">
            <a:extLst>
              <a:ext uri="{FF2B5EF4-FFF2-40B4-BE49-F238E27FC236}">
                <a16:creationId xmlns:a16="http://schemas.microsoft.com/office/drawing/2014/main" id="{5882E048-FE40-BE3D-7D14-59EDF3357302}"/>
              </a:ext>
            </a:extLst>
          </p:cNvPr>
          <p:cNvGrpSpPr/>
          <p:nvPr/>
        </p:nvGrpSpPr>
        <p:grpSpPr>
          <a:xfrm>
            <a:off x="3179231" y="1444603"/>
            <a:ext cx="6980769" cy="4800622"/>
            <a:chOff x="4207941" y="1573744"/>
            <a:chExt cx="6980769" cy="4800622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7E685C2-8899-2756-8692-3DEA32822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941" y="1573744"/>
              <a:ext cx="5273410" cy="4800622"/>
            </a:xfrm>
            <a:prstGeom prst="rect">
              <a:avLst/>
            </a:prstGeom>
          </p:spPr>
        </p:pic>
        <p:pic>
          <p:nvPicPr>
            <p:cNvPr id="8" name="Picture 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7356CAA-2DA6-D514-E811-DC2F334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4444" y="4346081"/>
              <a:ext cx="1724266" cy="163852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F5CF17-18D2-2621-2B0E-9D158FDF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7" y="274639"/>
            <a:ext cx="7397777" cy="777875"/>
          </a:xfrm>
        </p:spPr>
        <p:txBody>
          <a:bodyPr/>
          <a:lstStyle/>
          <a:p>
            <a:r>
              <a:rPr lang="en-GB" sz="2800" dirty="0" err="1"/>
              <a:t>Klaarmaken</a:t>
            </a:r>
            <a:r>
              <a:rPr lang="en-GB" sz="2800" dirty="0"/>
              <a:t> </a:t>
            </a:r>
            <a:r>
              <a:rPr lang="en-GB" sz="2800" dirty="0" err="1"/>
              <a:t>avondeten</a:t>
            </a:r>
            <a:endParaRPr lang="en-GB" sz="2800" dirty="0"/>
          </a:p>
        </p:txBody>
      </p:sp>
      <p:pic>
        <p:nvPicPr>
          <p:cNvPr id="4" name="Picture 3" descr="Logo BA4Gov">
            <a:extLst>
              <a:ext uri="{FF2B5EF4-FFF2-40B4-BE49-F238E27FC236}">
                <a16:creationId xmlns:a16="http://schemas.microsoft.com/office/drawing/2014/main" id="{A285A3E1-78A4-FB94-0143-87B33539D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2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kern="0" dirty="0"/>
              <a:t>CJM “</a:t>
            </a:r>
            <a:r>
              <a:rPr lang="en-GB" sz="2000" kern="0" dirty="0" err="1"/>
              <a:t>Klaarmaken</a:t>
            </a:r>
            <a:r>
              <a:rPr lang="en-GB" sz="2000" kern="0" dirty="0"/>
              <a:t> </a:t>
            </a:r>
            <a:r>
              <a:rPr lang="en-GB" sz="2000" kern="0" dirty="0" err="1"/>
              <a:t>avondeten</a:t>
            </a:r>
            <a:r>
              <a:rPr lang="en-GB" sz="2000" kern="0" dirty="0"/>
              <a:t>”</a:t>
            </a:r>
            <a:r>
              <a:rPr lang="en-GB" dirty="0"/>
              <a:t> </a:t>
            </a:r>
            <a:r>
              <a:rPr lang="en-US" dirty="0"/>
              <a:t>– Danny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262003"/>
            <a:ext cx="2844800" cy="476250"/>
          </a:xfrm>
        </p:spPr>
        <p:txBody>
          <a:bodyPr/>
          <a:lstStyle/>
          <a:p>
            <a:fld id="{BF8BFBED-6579-4CFA-BFCB-87D0BCE9CDF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435" y="2350029"/>
            <a:ext cx="1504603" cy="205868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Experience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239" y="2350029"/>
            <a:ext cx="364853" cy="58362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5864" y="2350029"/>
            <a:ext cx="2268000" cy="62254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Hobby chef!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1106" y="2350029"/>
            <a:ext cx="2273776" cy="62254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7470" y="3097185"/>
            <a:ext cx="364855" cy="527239"/>
          </a:xfrm>
          <a:prstGeom prst="rect">
            <a:avLst/>
          </a:prstGeom>
          <a:solidFill>
            <a:srgbClr val="FFCF05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9239" y="3787952"/>
            <a:ext cx="364853" cy="62076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072" y="3787952"/>
            <a:ext cx="2273774" cy="62076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Boring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47900" y="3787952"/>
            <a:ext cx="2268000" cy="581590"/>
          </a:xfrm>
          <a:prstGeom prst="rect">
            <a:avLst/>
          </a:prstGeom>
          <a:solidFill>
            <a:srgbClr val="DE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Tired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8434" y="4486810"/>
            <a:ext cx="1504603" cy="117131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 points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09238" y="4486810"/>
            <a:ext cx="364854" cy="1168987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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49070" y="4486810"/>
            <a:ext cx="2273775" cy="446634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same recipes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85863" y="4486810"/>
            <a:ext cx="2268000" cy="1171318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 stove too old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(dirty, too slow, broken)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11105" y="4486810"/>
            <a:ext cx="2273776" cy="555775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Kids eat like pigs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42123" y="4473412"/>
            <a:ext cx="2268000" cy="569171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Everything alone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8434" y="5821656"/>
            <a:ext cx="1504603" cy="844878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to improve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09238" y="5819325"/>
            <a:ext cx="364853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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49069" y="5819326"/>
            <a:ext cx="2273776" cy="45567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cookbook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9435" y="6132006"/>
            <a:ext cx="2268000" cy="22676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Eating out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47899" y="5819325"/>
            <a:ext cx="2268000" cy="32617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</a:rPr>
              <a:t>Kids and Ann do it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8435" y="1581977"/>
            <a:ext cx="1504603" cy="6899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actions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09239" y="1581977"/>
            <a:ext cx="364853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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54846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recipe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85864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6882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47900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 the dishes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50293" y="4942639"/>
            <a:ext cx="2273775" cy="394618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</a:rPr>
              <a:t>Louis always wants meat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50293" y="5346452"/>
            <a:ext cx="2273775" cy="311675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</a:rPr>
              <a:t>Missing ingredient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47900" y="5115457"/>
            <a:ext cx="2268000" cy="540339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Everything by hand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49069" y="6274996"/>
            <a:ext cx="2273776" cy="39518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Cooking course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89434" y="6358768"/>
            <a:ext cx="2268000" cy="28856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 at home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93861" y="5819325"/>
            <a:ext cx="2253372" cy="297791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Cook together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851470" y="6364627"/>
            <a:ext cx="2268000" cy="25796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Disposable tableware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851470" y="6146345"/>
            <a:ext cx="2268000" cy="22947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Dishwasher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877738" y="676476"/>
            <a:ext cx="1873463" cy="914400"/>
          </a:xfrm>
          <a:prstGeom prst="downArrowCallou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latin typeface="Calibri" panose="020F0502020204030204"/>
              </a:rPr>
              <a:t>Go shopping</a:t>
            </a:r>
          </a:p>
        </p:txBody>
      </p:sp>
      <p:pic>
        <p:nvPicPr>
          <p:cNvPr id="53" name="Picture 52" descr="Cartoon representing Dann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99" y="1397025"/>
            <a:ext cx="843828" cy="858130"/>
          </a:xfrm>
          <a:prstGeom prst="rect">
            <a:avLst/>
          </a:prstGeom>
        </p:spPr>
      </p:pic>
      <p:pic>
        <p:nvPicPr>
          <p:cNvPr id="10" name="Picture 9" descr="Logo BA4Gov">
            <a:extLst>
              <a:ext uri="{FF2B5EF4-FFF2-40B4-BE49-F238E27FC236}">
                <a16:creationId xmlns:a16="http://schemas.microsoft.com/office/drawing/2014/main" id="{D60FB2FF-523F-1893-C921-11C420F79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40" grpId="0" animBg="1"/>
      <p:bldP spid="33" grpId="0" animBg="1"/>
      <p:bldP spid="34" grpId="0" animBg="1"/>
      <p:bldP spid="41" grpId="0" animBg="1"/>
      <p:bldP spid="42" grpId="0" animBg="1"/>
      <p:bldP spid="49" grpId="0" animBg="1"/>
      <p:bldP spid="50" grpId="0" animBg="1"/>
      <p:bldP spid="55" grpId="0" animBg="1"/>
      <p:bldP spid="5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kern="0" dirty="0"/>
              <a:t>CJM “</a:t>
            </a:r>
            <a:r>
              <a:rPr lang="en-GB" sz="2000" kern="0" dirty="0" err="1"/>
              <a:t>Klaarmaken</a:t>
            </a:r>
            <a:r>
              <a:rPr lang="en-GB" sz="2000" kern="0" dirty="0"/>
              <a:t> </a:t>
            </a:r>
            <a:r>
              <a:rPr lang="en-GB" sz="2000" kern="0" dirty="0" err="1"/>
              <a:t>avondeten</a:t>
            </a:r>
            <a:r>
              <a:rPr lang="en-GB" sz="2000" kern="0" dirty="0"/>
              <a:t>” </a:t>
            </a:r>
            <a:r>
              <a:rPr lang="en-US" dirty="0"/>
              <a:t>– Louis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435" y="2350029"/>
            <a:ext cx="1504603" cy="222140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Experience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239" y="2350029"/>
            <a:ext cx="364853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1106" y="2350029"/>
            <a:ext cx="2273776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9237" y="3115752"/>
            <a:ext cx="364855" cy="689956"/>
          </a:xfrm>
          <a:prstGeom prst="rect">
            <a:avLst/>
          </a:prstGeom>
          <a:solidFill>
            <a:srgbClr val="FFCF05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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9239" y="3881475"/>
            <a:ext cx="364853" cy="68995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1106" y="3881475"/>
            <a:ext cx="2273776" cy="68995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Hate vegetables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8434" y="4649527"/>
            <a:ext cx="1504603" cy="94666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 points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09238" y="4647197"/>
            <a:ext cx="364854" cy="948989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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descr="Empty post-it "/>
          <p:cNvSpPr/>
          <p:nvPr/>
        </p:nvSpPr>
        <p:spPr>
          <a:xfrm>
            <a:off x="2849070" y="4642472"/>
            <a:ext cx="2273775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5863" y="4642472"/>
            <a:ext cx="2268000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Dad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busy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>
                <a:latin typeface="Calibri" panose="020F0502020204030204"/>
              </a:rPr>
              <a:t>Electric</a:t>
            </a:r>
            <a:r>
              <a:rPr lang="en-US" kern="0" dirty="0">
                <a:latin typeface="Calibri" panose="020F0502020204030204"/>
              </a:rPr>
              <a:t> stove too old (Ugly !)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11105" y="4642472"/>
            <a:ext cx="2273776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at the same time as my favorite cartoon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47900" y="4642472"/>
            <a:ext cx="2268000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Dad is tired and doesn’t want to read a 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8435" y="5674283"/>
            <a:ext cx="1504603" cy="844878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to improve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09239" y="5671952"/>
            <a:ext cx="364853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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 descr="Empty post-it "/>
          <p:cNvSpPr/>
          <p:nvPr/>
        </p:nvSpPr>
        <p:spPr>
          <a:xfrm>
            <a:off x="2849070" y="5671952"/>
            <a:ext cx="2273776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latin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5864" y="5671952"/>
            <a:ext cx="2268000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I’d like to help Dad (break the eggs,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or mix things…)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11106" y="5671952"/>
            <a:ext cx="2273776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and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visualize later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>
                <a:latin typeface="Calibri" panose="020F0502020204030204"/>
              </a:rPr>
              <a:t>Disney+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847900" y="5671952"/>
            <a:ext cx="2268000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</a:rPr>
              <a:t>Let Emma do the dishes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8435" y="1581977"/>
            <a:ext cx="1504603" cy="6899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actions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09239" y="1581977"/>
            <a:ext cx="364853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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49070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recipe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85864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6882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47900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 the dishes</a:t>
            </a:r>
          </a:p>
        </p:txBody>
      </p:sp>
      <p:pic>
        <p:nvPicPr>
          <p:cNvPr id="11" name="Picture 10" descr="Cartoon representing Lou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66" y="1477107"/>
            <a:ext cx="829994" cy="794825"/>
          </a:xfrm>
          <a:prstGeom prst="rect">
            <a:avLst/>
          </a:prstGeom>
        </p:spPr>
      </p:pic>
      <p:grpSp>
        <p:nvGrpSpPr>
          <p:cNvPr id="7" name="Group 6" descr="Empty post-it's concerning neutral customer experience">
            <a:extLst>
              <a:ext uri="{FF2B5EF4-FFF2-40B4-BE49-F238E27FC236}">
                <a16:creationId xmlns:a16="http://schemas.microsoft.com/office/drawing/2014/main" id="{5FA449F1-BC4E-ED0D-04F9-96A54C0E9C93}"/>
              </a:ext>
            </a:extLst>
          </p:cNvPr>
          <p:cNvGrpSpPr/>
          <p:nvPr/>
        </p:nvGrpSpPr>
        <p:grpSpPr>
          <a:xfrm>
            <a:off x="2854846" y="3115752"/>
            <a:ext cx="9261054" cy="689956"/>
            <a:chOff x="2854846" y="3115752"/>
            <a:chExt cx="9261054" cy="689956"/>
          </a:xfrm>
          <a:solidFill>
            <a:srgbClr val="FFCF05"/>
          </a:solidFill>
        </p:grpSpPr>
        <p:sp>
          <p:nvSpPr>
            <p:cNvPr id="15" name="Rectangle 14"/>
            <p:cNvSpPr/>
            <p:nvPr/>
          </p:nvSpPr>
          <p:spPr>
            <a:xfrm>
              <a:off x="5185864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47900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54846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 descr="Logo BA4Gov">
            <a:extLst>
              <a:ext uri="{FF2B5EF4-FFF2-40B4-BE49-F238E27FC236}">
                <a16:creationId xmlns:a16="http://schemas.microsoft.com/office/drawing/2014/main" id="{24E2DEAA-E8C3-6940-6A6D-2ABF99C56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3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CJM “</a:t>
            </a:r>
            <a:r>
              <a:rPr lang="en-GB" sz="2000" kern="0" dirty="0" err="1"/>
              <a:t>Klaarmaken</a:t>
            </a:r>
            <a:r>
              <a:rPr lang="en-GB" sz="2000" kern="0" dirty="0"/>
              <a:t> </a:t>
            </a:r>
            <a:r>
              <a:rPr lang="en-GB" sz="2000" kern="0" dirty="0" err="1"/>
              <a:t>avondeten</a:t>
            </a:r>
            <a:r>
              <a:rPr lang="en-GB" sz="2000" kern="0" dirty="0"/>
              <a:t>” </a:t>
            </a:r>
            <a:r>
              <a:rPr lang="en-US" dirty="0"/>
              <a:t>– Ann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435" y="2350029"/>
            <a:ext cx="1504603" cy="222140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Experience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239" y="2350029"/>
            <a:ext cx="364853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1106" y="2350029"/>
            <a:ext cx="2273776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9237" y="3115752"/>
            <a:ext cx="364855" cy="689956"/>
          </a:xfrm>
          <a:prstGeom prst="rect">
            <a:avLst/>
          </a:prstGeom>
          <a:solidFill>
            <a:srgbClr val="FFCF05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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9239" y="3881475"/>
            <a:ext cx="364853" cy="68995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8434" y="4649527"/>
            <a:ext cx="1504603" cy="94666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 points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09238" y="4647197"/>
            <a:ext cx="364854" cy="948989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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49070" y="4642472"/>
            <a:ext cx="2273775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Danny doesn’t like cheese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85863" y="4642472"/>
            <a:ext cx="2268000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>
                <a:latin typeface="Calibri" panose="020F0502020204030204"/>
              </a:rPr>
              <a:t>Electric stove too old (not economic)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 descr="Empty post-it"/>
          <p:cNvSpPr/>
          <p:nvPr/>
        </p:nvSpPr>
        <p:spPr>
          <a:xfrm>
            <a:off x="7511105" y="4642472"/>
            <a:ext cx="2273776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47900" y="4642472"/>
            <a:ext cx="2268000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much food waste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8435" y="5674283"/>
            <a:ext cx="1504603" cy="844878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to improve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09239" y="5671952"/>
            <a:ext cx="364853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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49070" y="5671952"/>
            <a:ext cx="2273776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Propose 1 meal he “must” do this week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5864" y="5671952"/>
            <a:ext cx="2268000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>
                <a:latin typeface="Calibri" panose="020F0502020204030204"/>
              </a:rPr>
              <a:t>New </a:t>
            </a:r>
            <a:r>
              <a:rPr lang="en-US" kern="0" noProof="0" dirty="0" err="1">
                <a:latin typeface="Calibri" panose="020F0502020204030204"/>
              </a:rPr>
              <a:t>gaz</a:t>
            </a:r>
            <a:r>
              <a:rPr lang="en-US" kern="0" noProof="0" dirty="0">
                <a:latin typeface="Calibri" panose="020F0502020204030204"/>
              </a:rPr>
              <a:t> stove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 panels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 descr="Empty post-it's">
            <a:extLst>
              <a:ext uri="{FF2B5EF4-FFF2-40B4-BE49-F238E27FC236}">
                <a16:creationId xmlns:a16="http://schemas.microsoft.com/office/drawing/2014/main" id="{87CE3CEC-E4C6-9E48-6F8E-692FCBFFAEF0}"/>
              </a:ext>
            </a:extLst>
          </p:cNvPr>
          <p:cNvGrpSpPr/>
          <p:nvPr/>
        </p:nvGrpSpPr>
        <p:grpSpPr>
          <a:xfrm>
            <a:off x="7511106" y="5671952"/>
            <a:ext cx="4604794" cy="847209"/>
            <a:chOff x="7511106" y="5671952"/>
            <a:chExt cx="4604794" cy="847209"/>
          </a:xfrm>
        </p:grpSpPr>
        <p:sp>
          <p:nvSpPr>
            <p:cNvPr id="39" name="Rectangle 38"/>
            <p:cNvSpPr/>
            <p:nvPr/>
          </p:nvSpPr>
          <p:spPr>
            <a:xfrm>
              <a:off x="7511106" y="5671952"/>
              <a:ext cx="2273776" cy="84720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847900" y="5671952"/>
              <a:ext cx="2268000" cy="84720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8435" y="1581977"/>
            <a:ext cx="1504603" cy="6899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actions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09239" y="1581977"/>
            <a:ext cx="364853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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54846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recipe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85864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6882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47900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 the dishes</a:t>
            </a:r>
          </a:p>
        </p:txBody>
      </p:sp>
      <p:grpSp>
        <p:nvGrpSpPr>
          <p:cNvPr id="4" name="Group 3" descr="Empty post-it's on neutral customer experience">
            <a:extLst>
              <a:ext uri="{FF2B5EF4-FFF2-40B4-BE49-F238E27FC236}">
                <a16:creationId xmlns:a16="http://schemas.microsoft.com/office/drawing/2014/main" id="{ADD7442B-4284-BEA1-32E9-8B8410A5F89C}"/>
              </a:ext>
            </a:extLst>
          </p:cNvPr>
          <p:cNvGrpSpPr/>
          <p:nvPr/>
        </p:nvGrpSpPr>
        <p:grpSpPr>
          <a:xfrm>
            <a:off x="2854846" y="3115752"/>
            <a:ext cx="9261054" cy="689956"/>
            <a:chOff x="2854846" y="3115752"/>
            <a:chExt cx="9261054" cy="689956"/>
          </a:xfrm>
          <a:solidFill>
            <a:srgbClr val="FFCF05"/>
          </a:solidFill>
        </p:grpSpPr>
        <p:sp>
          <p:nvSpPr>
            <p:cNvPr id="15" name="Rectangle 14"/>
            <p:cNvSpPr/>
            <p:nvPr/>
          </p:nvSpPr>
          <p:spPr>
            <a:xfrm>
              <a:off x="5185864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47900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54846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Cartoon representing An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51" y="1380844"/>
            <a:ext cx="828434" cy="891089"/>
          </a:xfrm>
          <a:prstGeom prst="rect">
            <a:avLst/>
          </a:prstGeom>
        </p:spPr>
      </p:pic>
      <p:pic>
        <p:nvPicPr>
          <p:cNvPr id="10" name="Picture 9" descr="Logo BA4Gov">
            <a:extLst>
              <a:ext uri="{FF2B5EF4-FFF2-40B4-BE49-F238E27FC236}">
                <a16:creationId xmlns:a16="http://schemas.microsoft.com/office/drawing/2014/main" id="{BD50863E-BCCB-27BB-987E-B960980B5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CJM “</a:t>
            </a:r>
            <a:r>
              <a:rPr lang="en-GB" sz="2000" kern="0" dirty="0" err="1"/>
              <a:t>Klaarmaken</a:t>
            </a:r>
            <a:r>
              <a:rPr lang="en-GB" sz="2000" kern="0" dirty="0"/>
              <a:t> </a:t>
            </a:r>
            <a:r>
              <a:rPr lang="en-GB" sz="2000" kern="0" dirty="0" err="1"/>
              <a:t>avondeten</a:t>
            </a:r>
            <a:r>
              <a:rPr lang="en-GB" dirty="0"/>
              <a:t>” </a:t>
            </a:r>
            <a:r>
              <a:rPr lang="en-US" dirty="0"/>
              <a:t>– Max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435" y="2350029"/>
            <a:ext cx="1504603" cy="222140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Experience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239" y="2350029"/>
            <a:ext cx="364853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1106" y="2350029"/>
            <a:ext cx="2273776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9237" y="3115752"/>
            <a:ext cx="364855" cy="689956"/>
          </a:xfrm>
          <a:prstGeom prst="rect">
            <a:avLst/>
          </a:prstGeom>
          <a:solidFill>
            <a:srgbClr val="FFCF05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9239" y="3881475"/>
            <a:ext cx="364853" cy="68995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8434" y="4649527"/>
            <a:ext cx="1504603" cy="94666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 points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09238" y="4647197"/>
            <a:ext cx="364854" cy="948989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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49070" y="4642472"/>
            <a:ext cx="2273775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Grrrrr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85863" y="4642472"/>
            <a:ext cx="2268000" cy="95371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 err="1">
                <a:latin typeface="Calibri" panose="020F0502020204030204"/>
              </a:rPr>
              <a:t>Waf</a:t>
            </a:r>
            <a:r>
              <a:rPr lang="en-US" kern="0" dirty="0">
                <a:latin typeface="Calibri" panose="020F0502020204030204"/>
              </a:rPr>
              <a:t> ! </a:t>
            </a:r>
            <a:r>
              <a:rPr lang="en-US" kern="0" dirty="0" err="1">
                <a:latin typeface="Calibri" panose="020F0502020204030204"/>
              </a:rPr>
              <a:t>Waf</a:t>
            </a:r>
            <a:r>
              <a:rPr lang="en-US" kern="0" dirty="0">
                <a:latin typeface="Calibri" panose="020F0502020204030204"/>
              </a:rPr>
              <a:t> 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 descr="Empty post-it">
            <a:extLst>
              <a:ext uri="{FF2B5EF4-FFF2-40B4-BE49-F238E27FC236}">
                <a16:creationId xmlns:a16="http://schemas.microsoft.com/office/drawing/2014/main" id="{01A25CE5-20B0-47F8-C5D1-F49C4E60B077}"/>
              </a:ext>
            </a:extLst>
          </p:cNvPr>
          <p:cNvGrpSpPr/>
          <p:nvPr/>
        </p:nvGrpSpPr>
        <p:grpSpPr>
          <a:xfrm>
            <a:off x="7511105" y="4642472"/>
            <a:ext cx="4604795" cy="953713"/>
            <a:chOff x="7511105" y="4642472"/>
            <a:chExt cx="4604795" cy="953713"/>
          </a:xfrm>
          <a:solidFill>
            <a:srgbClr val="FF3300"/>
          </a:solidFill>
        </p:grpSpPr>
        <p:sp>
          <p:nvSpPr>
            <p:cNvPr id="31" name="Rectangle 30"/>
            <p:cNvSpPr/>
            <p:nvPr/>
          </p:nvSpPr>
          <p:spPr>
            <a:xfrm>
              <a:off x="7511105" y="4642472"/>
              <a:ext cx="2273776" cy="953713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847900" y="4642472"/>
              <a:ext cx="2268000" cy="953713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8435" y="5674283"/>
            <a:ext cx="1504603" cy="844878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to improve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09239" y="5671952"/>
            <a:ext cx="364853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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11106" y="5671952"/>
            <a:ext cx="2273776" cy="84720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grpSp>
        <p:nvGrpSpPr>
          <p:cNvPr id="10" name="Group 9" descr="empty post-it's">
            <a:extLst>
              <a:ext uri="{FF2B5EF4-FFF2-40B4-BE49-F238E27FC236}">
                <a16:creationId xmlns:a16="http://schemas.microsoft.com/office/drawing/2014/main" id="{44720ABC-C9D9-6CA4-F723-FD9F0C16274D}"/>
              </a:ext>
            </a:extLst>
          </p:cNvPr>
          <p:cNvGrpSpPr/>
          <p:nvPr/>
        </p:nvGrpSpPr>
        <p:grpSpPr>
          <a:xfrm>
            <a:off x="2849070" y="5671952"/>
            <a:ext cx="9266830" cy="847209"/>
            <a:chOff x="2849070" y="5671952"/>
            <a:chExt cx="9266830" cy="847209"/>
          </a:xfrm>
          <a:solidFill>
            <a:srgbClr val="00B050"/>
          </a:solidFill>
        </p:grpSpPr>
        <p:sp>
          <p:nvSpPr>
            <p:cNvPr id="37" name="Rectangle 36"/>
            <p:cNvSpPr/>
            <p:nvPr/>
          </p:nvSpPr>
          <p:spPr>
            <a:xfrm>
              <a:off x="2849070" y="5671952"/>
              <a:ext cx="2273776" cy="847209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kern="0" dirty="0">
                <a:latin typeface="Calibri" panose="020F050202020403020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85864" y="5671952"/>
              <a:ext cx="2268000" cy="847209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847900" y="5671952"/>
              <a:ext cx="2268000" cy="847209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8435" y="1581977"/>
            <a:ext cx="1504603" cy="6899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actions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09239" y="1581977"/>
            <a:ext cx="364853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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54846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recipe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85864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6882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47900" y="1581977"/>
            <a:ext cx="2268000" cy="689956"/>
          </a:xfrm>
          <a:prstGeom prst="rect">
            <a:avLst/>
          </a:prstGeom>
          <a:solidFill>
            <a:srgbClr val="56A1B6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 the dishes</a:t>
            </a:r>
          </a:p>
        </p:txBody>
      </p:sp>
      <p:grpSp>
        <p:nvGrpSpPr>
          <p:cNvPr id="7" name="Group 6" descr="Empty post-it">
            <a:extLst>
              <a:ext uri="{FF2B5EF4-FFF2-40B4-BE49-F238E27FC236}">
                <a16:creationId xmlns:a16="http://schemas.microsoft.com/office/drawing/2014/main" id="{6A5556FB-4C9F-2BF2-925D-A1E11EA0F1FF}"/>
              </a:ext>
            </a:extLst>
          </p:cNvPr>
          <p:cNvGrpSpPr/>
          <p:nvPr/>
        </p:nvGrpSpPr>
        <p:grpSpPr>
          <a:xfrm>
            <a:off x="2854846" y="3115752"/>
            <a:ext cx="4599018" cy="689956"/>
            <a:chOff x="2854846" y="3115752"/>
            <a:chExt cx="4599018" cy="689956"/>
          </a:xfrm>
          <a:solidFill>
            <a:srgbClr val="FFCF05"/>
          </a:solidFill>
        </p:grpSpPr>
        <p:sp>
          <p:nvSpPr>
            <p:cNvPr id="15" name="Rectangle 14" descr="Empty post-it"/>
            <p:cNvSpPr/>
            <p:nvPr/>
          </p:nvSpPr>
          <p:spPr>
            <a:xfrm>
              <a:off x="5185864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 descr="Empty post-it"/>
            <p:cNvSpPr/>
            <p:nvPr/>
          </p:nvSpPr>
          <p:spPr>
            <a:xfrm>
              <a:off x="2854846" y="3115752"/>
              <a:ext cx="2268000" cy="689956"/>
            </a:xfrm>
            <a:prstGeom prst="rect">
              <a:avLst/>
            </a:prstGeom>
            <a:grpFill/>
            <a:ln w="12700" cap="flat" cmpd="sng" algn="ctr">
              <a:solidFill>
                <a:srgbClr val="E7E6E6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Cartoon representing Max">
            <a:extLst>
              <a:ext uri="{FF2B5EF4-FFF2-40B4-BE49-F238E27FC236}">
                <a16:creationId xmlns:a16="http://schemas.microsoft.com/office/drawing/2014/main" id="{1449C314-6540-0A63-EE13-94E0B94AE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997"/>
            <a:ext cx="1066949" cy="98121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847900" y="2345337"/>
            <a:ext cx="2273776" cy="6899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Waf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 BA4Gov">
            <a:extLst>
              <a:ext uri="{FF2B5EF4-FFF2-40B4-BE49-F238E27FC236}">
                <a16:creationId xmlns:a16="http://schemas.microsoft.com/office/drawing/2014/main" id="{188872B7-523F-AA2A-6FC9-C2134702F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A15C7-97A1-206F-7D16-C0D6DE97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4D7672-5197-622A-7ADF-D90D7DA5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82" y="417454"/>
            <a:ext cx="8370636" cy="777875"/>
          </a:xfrm>
        </p:spPr>
        <p:txBody>
          <a:bodyPr/>
          <a:lstStyle/>
          <a:p>
            <a:r>
              <a:rPr lang="nl-BE" sz="2200" dirty="0">
                <a:ea typeface="Verdana"/>
              </a:rPr>
              <a:t>Versterk je technische bagage &amp; </a:t>
            </a:r>
            <a:br>
              <a:rPr lang="nl-BE" sz="2200" dirty="0">
                <a:ea typeface="Verdana"/>
              </a:rPr>
            </a:br>
            <a:r>
              <a:rPr lang="nl-BE" sz="2200" dirty="0">
                <a:ea typeface="Verdana"/>
              </a:rPr>
              <a:t>bevorder de samenwerking</a:t>
            </a:r>
          </a:p>
        </p:txBody>
      </p:sp>
      <p:pic>
        <p:nvPicPr>
          <p:cNvPr id="7" name="Picture 6" descr="Logo BA4Gov">
            <a:extLst>
              <a:ext uri="{FF2B5EF4-FFF2-40B4-BE49-F238E27FC236}">
                <a16:creationId xmlns:a16="http://schemas.microsoft.com/office/drawing/2014/main" id="{A4861304-28A7-DC64-8502-970A6260B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  <p:pic>
        <p:nvPicPr>
          <p:cNvPr id="15" name="Picture 14" descr="A person with a backpack looking at the sunset&#10;&#10;Description automatically generated">
            <a:extLst>
              <a:ext uri="{FF2B5EF4-FFF2-40B4-BE49-F238E27FC236}">
                <a16:creationId xmlns:a16="http://schemas.microsoft.com/office/drawing/2014/main" id="{CD555D7C-64F8-2A5E-328D-C1ADA3E1E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51" y="1760166"/>
            <a:ext cx="4547149" cy="4472876"/>
          </a:xfrm>
          <a:prstGeom prst="rect">
            <a:avLst/>
          </a:prstGeom>
        </p:spPr>
      </p:pic>
      <p:pic>
        <p:nvPicPr>
          <p:cNvPr id="17" name="Picture 16" descr="Picture of a person helping another person to climb on a rock">
            <a:extLst>
              <a:ext uri="{FF2B5EF4-FFF2-40B4-BE49-F238E27FC236}">
                <a16:creationId xmlns:a16="http://schemas.microsoft.com/office/drawing/2014/main" id="{0B925E8A-6F15-FBDC-3285-8F8030336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7744"/>
            <a:ext cx="4858428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0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652" y="377200"/>
            <a:ext cx="9135533" cy="777875"/>
          </a:xfrm>
        </p:spPr>
        <p:txBody>
          <a:bodyPr/>
          <a:lstStyle/>
          <a:p>
            <a:r>
              <a:rPr lang="en-US" dirty="0"/>
              <a:t>Different points of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 descr="A cartoon of a women representing 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31" y="2325561"/>
            <a:ext cx="828434" cy="891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957" y="3301960"/>
            <a:ext cx="2268000" cy="994905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 stove too old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</a:rPr>
              <a:t>(dirty, too slow, broken)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7491" y="3301960"/>
            <a:ext cx="2268000" cy="994905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>
                <a:latin typeface="Calibri" panose="020F0502020204030204"/>
              </a:rPr>
              <a:t>Electric</a:t>
            </a:r>
            <a:r>
              <a:rPr lang="en-US" kern="0" dirty="0">
                <a:latin typeface="Calibri" panose="020F0502020204030204"/>
              </a:rPr>
              <a:t> stove too old (Ugly !)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artoon representing Lou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425" y="2421825"/>
            <a:ext cx="829994" cy="794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8724" y="3301960"/>
            <a:ext cx="2268000" cy="994905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>
                <a:latin typeface="Calibri" panose="020F0502020204030204"/>
              </a:rPr>
              <a:t>Electric stove too old (not economic)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artoon of a man representing Dann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43" y="2358520"/>
            <a:ext cx="843828" cy="8581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76258" y="3301960"/>
            <a:ext cx="2268000" cy="994905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>
                <a:latin typeface="Calibri" panose="020F0502020204030204"/>
              </a:rPr>
              <a:t>Electric stove too old (not ecologic)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artoon representing Emma&#10;&#10;">
            <a:extLst>
              <a:ext uri="{FF2B5EF4-FFF2-40B4-BE49-F238E27FC236}">
                <a16:creationId xmlns:a16="http://schemas.microsoft.com/office/drawing/2014/main" id="{BF717D1C-8D00-266E-BB8E-68EE04DCA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79" y="2413445"/>
            <a:ext cx="793811" cy="8032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85025" y="3301959"/>
            <a:ext cx="2268000" cy="994905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 err="1">
                <a:latin typeface="Calibri" panose="020F0502020204030204"/>
              </a:rPr>
              <a:t>Waf</a:t>
            </a:r>
            <a:r>
              <a:rPr lang="en-US" kern="0" dirty="0">
                <a:latin typeface="Calibri" panose="020F0502020204030204"/>
              </a:rPr>
              <a:t> ! </a:t>
            </a:r>
            <a:r>
              <a:rPr lang="en-US" kern="0" dirty="0" err="1">
                <a:latin typeface="Calibri" panose="020F0502020204030204"/>
              </a:rPr>
              <a:t>Waf</a:t>
            </a:r>
            <a:r>
              <a:rPr lang="en-US" kern="0" dirty="0">
                <a:latin typeface="Calibri" panose="020F0502020204030204"/>
              </a:rPr>
              <a:t> !</a:t>
            </a:r>
          </a:p>
        </p:txBody>
      </p:sp>
      <p:pic>
        <p:nvPicPr>
          <p:cNvPr id="14" name="Picture 13" descr="a cartoon representing Max, the dog&#10;&#10;">
            <a:extLst>
              <a:ext uri="{FF2B5EF4-FFF2-40B4-BE49-F238E27FC236}">
                <a16:creationId xmlns:a16="http://schemas.microsoft.com/office/drawing/2014/main" id="{1449C314-6540-0A63-EE13-94E0B94AE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50" y="2552008"/>
            <a:ext cx="722717" cy="664642"/>
          </a:xfrm>
          <a:prstGeom prst="rect">
            <a:avLst/>
          </a:prstGeom>
        </p:spPr>
      </p:pic>
      <p:pic>
        <p:nvPicPr>
          <p:cNvPr id="10" name="Picture 9" descr="Logo BA4Gov">
            <a:extLst>
              <a:ext uri="{FF2B5EF4-FFF2-40B4-BE49-F238E27FC236}">
                <a16:creationId xmlns:a16="http://schemas.microsoft.com/office/drawing/2014/main" id="{C0737479-568C-384B-5329-BB3FC325EB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4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7614" y="342898"/>
            <a:ext cx="6596772" cy="777875"/>
          </a:xfrm>
        </p:spPr>
        <p:txBody>
          <a:bodyPr/>
          <a:lstStyle/>
          <a:p>
            <a:r>
              <a:rPr lang="en-US" dirty="0" err="1"/>
              <a:t>Conceptboard</a:t>
            </a:r>
            <a:r>
              <a:rPr lang="en-US" dirty="0"/>
              <a:t>: </a:t>
            </a:r>
            <a:r>
              <a:rPr lang="en-US" dirty="0" err="1"/>
              <a:t>resultaat</a:t>
            </a:r>
            <a:r>
              <a:rPr lang="en-US" dirty="0"/>
              <a:t> 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example result of a customer journey workshop in conceptboard">
            <a:extLst>
              <a:ext uri="{FF2B5EF4-FFF2-40B4-BE49-F238E27FC236}">
                <a16:creationId xmlns:a16="http://schemas.microsoft.com/office/drawing/2014/main" id="{69129880-63C0-A2CE-787C-C150E81B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160"/>
            <a:ext cx="12192000" cy="4407065"/>
          </a:xfrm>
          <a:prstGeom prst="rect">
            <a:avLst/>
          </a:prstGeom>
        </p:spPr>
      </p:pic>
      <p:pic>
        <p:nvPicPr>
          <p:cNvPr id="5" name="Picture 4" descr="Logo BA4Gov">
            <a:extLst>
              <a:ext uri="{FF2B5EF4-FFF2-40B4-BE49-F238E27FC236}">
                <a16:creationId xmlns:a16="http://schemas.microsoft.com/office/drawing/2014/main" id="{0E030BCA-44E8-14C1-19CB-91110CC53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53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932C-F846-C4CF-A50A-846D4A965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6300" y="365125"/>
            <a:ext cx="8229601" cy="1325563"/>
          </a:xfrm>
        </p:spPr>
        <p:txBody>
          <a:bodyPr>
            <a:normAutofit/>
          </a:bodyPr>
          <a:lstStyle/>
          <a:p>
            <a:r>
              <a:rPr lang="en-GB" sz="1400" dirty="0" err="1"/>
              <a:t>Dr.</a:t>
            </a:r>
            <a:r>
              <a:rPr lang="en-GB" sz="1400" dirty="0"/>
              <a:t> </a:t>
            </a:r>
            <a:r>
              <a:rPr lang="en-GB" sz="1400" dirty="0" err="1"/>
              <a:t>Maes</a:t>
            </a:r>
            <a:r>
              <a:rPr lang="en-GB" sz="1400" dirty="0"/>
              <a:t> Journey Map 1 (AS IS, Arts)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B8772-8F96-99F5-B722-D841902C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B626-B856-464E-A5E3-487988D7D9F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 descr="Journey map of a doctor. Horizontally we put the stages of a Journey for exemple determine needs, identify patient&#10;In the columns we put the overall customer experience, pain points and potential opportunities for improvement&#10;">
            <a:extLst>
              <a:ext uri="{FF2B5EF4-FFF2-40B4-BE49-F238E27FC236}">
                <a16:creationId xmlns:a16="http://schemas.microsoft.com/office/drawing/2014/main" id="{16A0BC94-A493-3550-C65B-069DEDB2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78" y="0"/>
            <a:ext cx="9902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13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3AEB-2420-107B-19A3-5590060C75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8187" y="970767"/>
            <a:ext cx="3574472" cy="596776"/>
          </a:xfrm>
        </p:spPr>
        <p:txBody>
          <a:bodyPr>
            <a:normAutofit/>
          </a:bodyPr>
          <a:lstStyle/>
          <a:p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Maes</a:t>
            </a:r>
            <a:r>
              <a:rPr lang="en-GB" sz="1800" dirty="0"/>
              <a:t> Journey Map 2 (AS IS, Arts)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B8772-8F96-99F5-B722-D841902C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B626-B856-464E-A5E3-487988D7D9F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Another version of the journey map with a difference in customer experience&#10;">
            <a:extLst>
              <a:ext uri="{FF2B5EF4-FFF2-40B4-BE49-F238E27FC236}">
                <a16:creationId xmlns:a16="http://schemas.microsoft.com/office/drawing/2014/main" id="{2814904B-62B9-3850-256C-1D26136D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35" y="0"/>
            <a:ext cx="9522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7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907D-EC39-8EE5-6B3B-B0C6DCAC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93" y="285790"/>
            <a:ext cx="7176635" cy="777875"/>
          </a:xfrm>
        </p:spPr>
        <p:txBody>
          <a:bodyPr/>
          <a:lstStyle/>
          <a:p>
            <a:r>
              <a:rPr lang="en-GB" dirty="0" err="1"/>
              <a:t>Samen</a:t>
            </a:r>
            <a:r>
              <a:rPr lang="en-GB" dirty="0"/>
              <a:t> </a:t>
            </a:r>
            <a:r>
              <a:rPr lang="en-GB" dirty="0" err="1"/>
              <a:t>interactief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18F41-7679-30AC-D9E5-61C16A8F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32" name="Picture 8" descr="Et si nous avions des débats constructifs ?">
            <a:extLst>
              <a:ext uri="{FF2B5EF4-FFF2-40B4-BE49-F238E27FC236}">
                <a16:creationId xmlns:a16="http://schemas.microsoft.com/office/drawing/2014/main" id="{C9C6CE9D-B47D-4B64-0E88-8487C5BD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38" y="1818823"/>
            <a:ext cx="5303543" cy="36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 BA4Gov">
            <a:extLst>
              <a:ext uri="{FF2B5EF4-FFF2-40B4-BE49-F238E27FC236}">
                <a16:creationId xmlns:a16="http://schemas.microsoft.com/office/drawing/2014/main" id="{364F604D-E860-0928-B866-E2D23404B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0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C9CE-E95A-3B07-871A-4F50194F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32" y="380743"/>
            <a:ext cx="6797335" cy="777875"/>
          </a:xfrm>
        </p:spPr>
        <p:txBody>
          <a:bodyPr/>
          <a:lstStyle/>
          <a:p>
            <a:r>
              <a:rPr lang="en-GB" dirty="0" err="1"/>
              <a:t>Goodiebag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03871-C13A-8DDC-5304-1B3AC59706A7}"/>
              </a:ext>
            </a:extLst>
          </p:cNvPr>
          <p:cNvSpPr txBox="1"/>
          <p:nvPr/>
        </p:nvSpPr>
        <p:spPr>
          <a:xfrm>
            <a:off x="5113537" y="1654718"/>
            <a:ext cx="69512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Whiteboards (Free, limited features):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ConceptBoard</a:t>
            </a:r>
            <a:endParaRPr lang="en-GB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Mural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Miro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Google </a:t>
            </a:r>
            <a:r>
              <a:rPr lang="en-GB" sz="2400" b="1" dirty="0" err="1"/>
              <a:t>Jamboard</a:t>
            </a:r>
            <a:endParaRPr lang="en-GB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Mentimeter</a:t>
            </a:r>
            <a:r>
              <a:rPr lang="en-GB" sz="2400" b="1" dirty="0"/>
              <a:t>: </a:t>
            </a:r>
            <a:r>
              <a:rPr lang="en-GB" sz="2400" b="1" dirty="0">
                <a:hlinkClick r:id="rId3"/>
              </a:rPr>
              <a:t>https://www.mentimeter.com/</a:t>
            </a:r>
            <a:r>
              <a:rPr lang="en-GB" sz="2400" b="1" dirty="0"/>
              <a:t>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4"/>
              </a:rPr>
              <a:t>Customer Journey Mapping – YouTube</a:t>
            </a:r>
            <a:endParaRPr lang="en-GB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hlinkClick r:id="rId5"/>
              </a:rPr>
              <a:t>L'atelier collaboratif - Conception d'ateliers innovants et participatifs</a:t>
            </a:r>
            <a:endParaRPr lang="en-GB" sz="2400" u="sng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E669A-4640-40E8-A3C4-3270E5261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944">
            <a:off x="453871" y="1899661"/>
            <a:ext cx="4066079" cy="3859079"/>
          </a:xfrm>
          <a:prstGeom prst="rect">
            <a:avLst/>
          </a:prstGeom>
        </p:spPr>
      </p:pic>
      <p:pic>
        <p:nvPicPr>
          <p:cNvPr id="6" name="Picture 5" descr="Logo BA4Gov">
            <a:extLst>
              <a:ext uri="{FF2B5EF4-FFF2-40B4-BE49-F238E27FC236}">
                <a16:creationId xmlns:a16="http://schemas.microsoft.com/office/drawing/2014/main" id="{1817E036-5CA9-017B-F116-C0E4B3C67A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46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C9CE-E95A-3B07-871A-4F50194F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32" y="380743"/>
            <a:ext cx="6797335" cy="777875"/>
          </a:xfrm>
        </p:spPr>
        <p:txBody>
          <a:bodyPr/>
          <a:lstStyle/>
          <a:p>
            <a:r>
              <a:rPr lang="en-GB" dirty="0"/>
              <a:t>Intro </a:t>
            </a:r>
            <a:r>
              <a:rPr lang="en-GB" dirty="0" err="1"/>
              <a:t>speeddating</a:t>
            </a:r>
            <a:r>
              <a:rPr lang="en-GB" dirty="0"/>
              <a:t> “Elevator pitch”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 descr="Fiche voor elevator pitch waarin gepolst wordt naar de ervaring, favorite tools &amp; tips, dingen die het werk aangenaam/minder aangenaam maken van de aanwezigen.">
            <a:extLst>
              <a:ext uri="{FF2B5EF4-FFF2-40B4-BE49-F238E27FC236}">
                <a16:creationId xmlns:a16="http://schemas.microsoft.com/office/drawing/2014/main" id="{18D33DC8-8B76-14D0-12B5-654BFB69F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05" y="1274726"/>
            <a:ext cx="7045587" cy="5408341"/>
          </a:xfrm>
          <a:prstGeom prst="rect">
            <a:avLst/>
          </a:prstGeom>
        </p:spPr>
      </p:pic>
      <p:pic>
        <p:nvPicPr>
          <p:cNvPr id="4" name="Picture 3" descr="Logo BA4Gov">
            <a:extLst>
              <a:ext uri="{FF2B5EF4-FFF2-40B4-BE49-F238E27FC236}">
                <a16:creationId xmlns:a16="http://schemas.microsoft.com/office/drawing/2014/main" id="{69D1CEFC-7DDA-679B-BDA0-53E06861D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2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5A579E-B2D4-FF17-3AF2-16788943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EF0290-23EE-3F8F-4AEA-3A373E968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81290"/>
            <a:ext cx="7620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3D46EC-B57B-467B-A721-FF671405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32" y="380743"/>
            <a:ext cx="6797335" cy="777875"/>
          </a:xfrm>
        </p:spPr>
        <p:txBody>
          <a:bodyPr/>
          <a:lstStyle/>
          <a:p>
            <a:r>
              <a:rPr lang="nl-BE" dirty="0" err="1"/>
              <a:t>Danku</a:t>
            </a:r>
            <a:r>
              <a:rPr lang="nl-BE" dirty="0"/>
              <a:t> !</a:t>
            </a:r>
            <a:r>
              <a:rPr lang="en-GB" dirty="0"/>
              <a:t> / Merci !</a:t>
            </a:r>
          </a:p>
        </p:txBody>
      </p:sp>
    </p:spTree>
    <p:extLst>
      <p:ext uri="{BB962C8B-B14F-4D97-AF65-F5344CB8AC3E}">
        <p14:creationId xmlns:p14="http://schemas.microsoft.com/office/powerpoint/2010/main" val="1496558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C9CE-E95A-3B07-871A-4F50194F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32" y="380743"/>
            <a:ext cx="6797335" cy="777875"/>
          </a:xfrm>
        </p:spPr>
        <p:txBody>
          <a:bodyPr/>
          <a:lstStyle/>
          <a:p>
            <a:r>
              <a:rPr lang="nl-BE" dirty="0"/>
              <a:t>Pauze</a:t>
            </a:r>
            <a:r>
              <a:rPr lang="en-GB" dirty="0"/>
              <a:t> / Pause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A purple cup with smoke&#10;&#10;Description automatically generated">
            <a:extLst>
              <a:ext uri="{FF2B5EF4-FFF2-40B4-BE49-F238E27FC236}">
                <a16:creationId xmlns:a16="http://schemas.microsoft.com/office/drawing/2014/main" id="{7EE9CC30-141C-7C51-C69F-F3B1C8C3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904" y="1448105"/>
            <a:ext cx="4876190" cy="4876190"/>
          </a:xfrm>
          <a:prstGeom prst="rect">
            <a:avLst/>
          </a:prstGeom>
        </p:spPr>
      </p:pic>
      <p:pic>
        <p:nvPicPr>
          <p:cNvPr id="4" name="Picture 3" descr="Logo BA4Gov">
            <a:extLst>
              <a:ext uri="{FF2B5EF4-FFF2-40B4-BE49-F238E27FC236}">
                <a16:creationId xmlns:a16="http://schemas.microsoft.com/office/drawing/2014/main" id="{EB591384-D1DA-4365-8D5A-CF7455EBD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567" y="149003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90F9-B10E-6631-3270-359A7536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82" y="417454"/>
            <a:ext cx="8370636" cy="777875"/>
          </a:xfrm>
        </p:spPr>
        <p:txBody>
          <a:bodyPr/>
          <a:lstStyle/>
          <a:p>
            <a:r>
              <a:rPr lang="en-US" sz="2200" dirty="0" err="1">
                <a:ea typeface="Verdana"/>
              </a:rPr>
              <a:t>Waarom</a:t>
            </a:r>
            <a:r>
              <a:rPr lang="en-US" sz="2200" dirty="0">
                <a:ea typeface="Verdana"/>
              </a:rPr>
              <a:t> is </a:t>
            </a:r>
            <a:r>
              <a:rPr lang="en-US" sz="2200" dirty="0" err="1">
                <a:ea typeface="Verdana"/>
              </a:rPr>
              <a:t>afstemming</a:t>
            </a:r>
            <a:r>
              <a:rPr lang="en-US" sz="2200" dirty="0">
                <a:ea typeface="Verdana"/>
              </a:rPr>
              <a:t>/</a:t>
            </a:r>
            <a:r>
              <a:rPr lang="en-US" sz="2200" dirty="0" err="1">
                <a:ea typeface="Verdana"/>
              </a:rPr>
              <a:t>samenwerking</a:t>
            </a:r>
            <a:r>
              <a:rPr lang="en-US" sz="2200" dirty="0">
                <a:ea typeface="Verdana"/>
              </a:rPr>
              <a:t> </a:t>
            </a:r>
            <a:r>
              <a:rPr lang="en-US" sz="2200" dirty="0" err="1">
                <a:ea typeface="Verdana"/>
              </a:rPr>
              <a:t>nodig</a:t>
            </a:r>
            <a:r>
              <a:rPr lang="en-US" sz="2200" dirty="0">
                <a:ea typeface="Verdana"/>
              </a:rPr>
              <a:t>?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C7A16-1B67-E591-F662-8A1EA0E8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Online Media 3" title="Orchestra Tuning / Warm Up - Clean Sound">
            <a:hlinkClick r:id="" action="ppaction://media"/>
            <a:extLst>
              <a:ext uri="{FF2B5EF4-FFF2-40B4-BE49-F238E27FC236}">
                <a16:creationId xmlns:a16="http://schemas.microsoft.com/office/drawing/2014/main" id="{B41D338D-2144-77B6-2A17-D153820B34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4744" y="2361314"/>
            <a:ext cx="4905744" cy="2702441"/>
          </a:xfrm>
          <a:prstGeom prst="rect">
            <a:avLst/>
          </a:prstGeom>
        </p:spPr>
      </p:pic>
      <p:pic>
        <p:nvPicPr>
          <p:cNvPr id="5" name="Online Media 4" title="Worst orchestra ever plays 2001: A space odyssey">
            <a:hlinkClick r:id="" action="ppaction://media"/>
            <a:extLst>
              <a:ext uri="{FF2B5EF4-FFF2-40B4-BE49-F238E27FC236}">
                <a16:creationId xmlns:a16="http://schemas.microsoft.com/office/drawing/2014/main" id="{55505E6B-BA24-42CB-12A7-EFBCFDD1161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500628" y="2365892"/>
            <a:ext cx="4471581" cy="2755309"/>
          </a:xfrm>
          <a:prstGeom prst="rect">
            <a:avLst/>
          </a:prstGeom>
        </p:spPr>
      </p:pic>
      <p:pic>
        <p:nvPicPr>
          <p:cNvPr id="6" name="Picture 5" descr="Logo BA4Gov">
            <a:extLst>
              <a:ext uri="{FF2B5EF4-FFF2-40B4-BE49-F238E27FC236}">
                <a16:creationId xmlns:a16="http://schemas.microsoft.com/office/drawing/2014/main" id="{2B1A000C-8638-7950-2362-07C5DEC003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A15C7-97A1-206F-7D16-C0D6DE97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4D7672-5197-622A-7ADF-D90D7DA5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82" y="417454"/>
            <a:ext cx="8370636" cy="777875"/>
          </a:xfrm>
        </p:spPr>
        <p:txBody>
          <a:bodyPr/>
          <a:lstStyle/>
          <a:p>
            <a:r>
              <a:rPr lang="en-US" sz="2200" dirty="0" err="1">
                <a:ea typeface="Verdana"/>
              </a:rPr>
              <a:t>Waarom</a:t>
            </a:r>
            <a:r>
              <a:rPr lang="en-US" sz="2200" dirty="0">
                <a:ea typeface="Verdana"/>
              </a:rPr>
              <a:t> is </a:t>
            </a:r>
            <a:r>
              <a:rPr lang="en-US" sz="2200" dirty="0" err="1">
                <a:ea typeface="Verdana"/>
              </a:rPr>
              <a:t>afstemming</a:t>
            </a:r>
            <a:r>
              <a:rPr lang="en-US" sz="2200" dirty="0">
                <a:ea typeface="Verdana"/>
              </a:rPr>
              <a:t>/</a:t>
            </a:r>
            <a:r>
              <a:rPr lang="en-US" sz="2200" dirty="0" err="1">
                <a:ea typeface="Verdana"/>
              </a:rPr>
              <a:t>samenwerking</a:t>
            </a:r>
            <a:r>
              <a:rPr lang="en-US" sz="2200" dirty="0">
                <a:ea typeface="Verdana"/>
              </a:rPr>
              <a:t> </a:t>
            </a:r>
            <a:r>
              <a:rPr lang="en-US" sz="2200" dirty="0" err="1">
                <a:ea typeface="Verdana"/>
              </a:rPr>
              <a:t>binnen</a:t>
            </a:r>
            <a:r>
              <a:rPr lang="en-US" sz="2200" dirty="0">
                <a:ea typeface="Verdana"/>
              </a:rPr>
              <a:t> de </a:t>
            </a:r>
            <a:r>
              <a:rPr lang="en-US" sz="2200" dirty="0" err="1">
                <a:ea typeface="Verdana"/>
              </a:rPr>
              <a:t>overheid</a:t>
            </a:r>
            <a:r>
              <a:rPr lang="en-US" sz="2200" dirty="0">
                <a:ea typeface="Verdana"/>
              </a:rPr>
              <a:t> </a:t>
            </a:r>
            <a:r>
              <a:rPr lang="en-US" sz="2200" dirty="0" err="1">
                <a:ea typeface="Verdana"/>
              </a:rPr>
              <a:t>nodig</a:t>
            </a:r>
            <a:r>
              <a:rPr lang="en-US" sz="2200" dirty="0">
                <a:ea typeface="Verdana"/>
              </a:rPr>
              <a:t>? </a:t>
            </a:r>
          </a:p>
        </p:txBody>
      </p:sp>
      <p:pic>
        <p:nvPicPr>
          <p:cNvPr id="7" name="Picture 6" descr="Logo BA4Gov">
            <a:extLst>
              <a:ext uri="{FF2B5EF4-FFF2-40B4-BE49-F238E27FC236}">
                <a16:creationId xmlns:a16="http://schemas.microsoft.com/office/drawing/2014/main" id="{A4861304-28A7-DC64-8502-970A6260B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  <p:pic>
        <p:nvPicPr>
          <p:cNvPr id="8" name="Picture 7" descr="A group of hands holding lego figurines&#10;&#10;">
            <a:extLst>
              <a:ext uri="{FF2B5EF4-FFF2-40B4-BE49-F238E27FC236}">
                <a16:creationId xmlns:a16="http://schemas.microsoft.com/office/drawing/2014/main" id="{4205F88F-E1F3-24C7-0DEF-1BD897EF0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6" y="1734531"/>
            <a:ext cx="7363064" cy="4355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FB4BD-E8C8-B322-5D6D-08E462CB44C2}"/>
              </a:ext>
            </a:extLst>
          </p:cNvPr>
          <p:cNvSpPr txBox="1"/>
          <p:nvPr/>
        </p:nvSpPr>
        <p:spPr>
          <a:xfrm>
            <a:off x="7770738" y="1734531"/>
            <a:ext cx="3985398" cy="4355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Meerdere belanghebbenden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Burger is belangrijkste aandeelhouder.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Projecten raken vaak belanghebbenden vanuit verschillende organisaties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Belang van democratische besluitvorming binnen de overheid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Projecten hebben vaak verschillende expertisedomeinen nodig om doelen te bereiken </a:t>
            </a:r>
          </a:p>
          <a:p>
            <a:endParaRPr lang="fr-BE" dirty="0"/>
          </a:p>
          <a:p>
            <a:endParaRPr lang="fr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149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730" y="422858"/>
            <a:ext cx="9135533" cy="777875"/>
          </a:xfrm>
        </p:spPr>
        <p:txBody>
          <a:bodyPr/>
          <a:lstStyle/>
          <a:p>
            <a:r>
              <a:rPr lang="en-GB" sz="2400" dirty="0"/>
              <a:t>Stakeholders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67916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6F82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006F82"/>
                </a:solidFill>
                <a:sym typeface="Wingdings" panose="05000000000000000000" pitchFamily="2" charset="2"/>
              </a:rPr>
              <a:t>Quelqu’un</a:t>
            </a:r>
            <a:r>
              <a:rPr lang="en-US" sz="2800" dirty="0">
                <a:solidFill>
                  <a:srgbClr val="006F82"/>
                </a:solidFill>
                <a:sym typeface="Wingdings" panose="05000000000000000000" pitchFamily="2" charset="2"/>
              </a:rPr>
              <a:t> qui a un </a:t>
            </a:r>
            <a:r>
              <a:rPr lang="en-US" sz="2800" b="1" dirty="0" err="1">
                <a:solidFill>
                  <a:srgbClr val="006F82"/>
                </a:solidFill>
                <a:sym typeface="Wingdings" panose="05000000000000000000" pitchFamily="2" charset="2"/>
              </a:rPr>
              <a:t>intérêt</a:t>
            </a:r>
            <a:r>
              <a:rPr lang="en-US" sz="2800" dirty="0">
                <a:solidFill>
                  <a:srgbClr val="006F8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6F82"/>
                </a:solidFill>
                <a:sym typeface="Wingdings" panose="05000000000000000000" pitchFamily="2" charset="2"/>
              </a:rPr>
              <a:t>ou</a:t>
            </a:r>
            <a:r>
              <a:rPr lang="en-US" sz="2800" dirty="0">
                <a:solidFill>
                  <a:srgbClr val="006F8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6F82"/>
                </a:solidFill>
                <a:sym typeface="Wingdings" panose="05000000000000000000" pitchFamily="2" charset="2"/>
              </a:rPr>
              <a:t>une</a:t>
            </a:r>
            <a:r>
              <a:rPr lang="en-US" sz="2800" dirty="0">
                <a:solidFill>
                  <a:srgbClr val="006F82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6F82"/>
                </a:solidFill>
                <a:sym typeface="Wingdings" panose="05000000000000000000" pitchFamily="2" charset="2"/>
              </a:rPr>
              <a:t>préoccupation</a:t>
            </a:r>
            <a:br>
              <a:rPr lang="en-US" sz="2800" b="1" dirty="0">
                <a:solidFill>
                  <a:srgbClr val="006F82"/>
                </a:solidFill>
                <a:sym typeface="Wingdings" panose="05000000000000000000" pitchFamily="2" charset="2"/>
              </a:rPr>
            </a:br>
            <a:r>
              <a:rPr lang="en-US" sz="2800" dirty="0" err="1">
                <a:solidFill>
                  <a:srgbClr val="006F82"/>
                </a:solidFill>
                <a:sym typeface="Wingdings" panose="05000000000000000000" pitchFamily="2" charset="2"/>
              </a:rPr>
              <a:t>dans</a:t>
            </a:r>
            <a:r>
              <a:rPr lang="en-US" sz="2800" dirty="0">
                <a:solidFill>
                  <a:srgbClr val="006F8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6F82"/>
                </a:solidFill>
                <a:sym typeface="Wingdings" panose="05000000000000000000" pitchFamily="2" charset="2"/>
              </a:rPr>
              <a:t>quelque</a:t>
            </a:r>
            <a:r>
              <a:rPr lang="en-US" sz="2800" dirty="0">
                <a:solidFill>
                  <a:srgbClr val="006F82"/>
                </a:solidFill>
                <a:sym typeface="Wingdings" panose="05000000000000000000" pitchFamily="2" charset="2"/>
              </a:rPr>
              <a:t> chose</a:t>
            </a:r>
            <a:endParaRPr lang="en-US" sz="2800" dirty="0">
              <a:solidFill>
                <a:srgbClr val="006F82"/>
              </a:solidFill>
            </a:endParaRPr>
          </a:p>
          <a:p>
            <a:endParaRPr lang="en-US" sz="2000" dirty="0"/>
          </a:p>
          <a:p>
            <a:r>
              <a:rPr lang="en-US" sz="2000" i="1" dirty="0"/>
              <a:t>Wikipedia : A group, corporate, organization, member, or system that affects or can be affected by an organization's actions</a:t>
            </a:r>
          </a:p>
          <a:p>
            <a:r>
              <a:rPr lang="en-US" sz="2000" i="1" dirty="0"/>
              <a:t>Cambridge Dictionary : A person or group of people who own a share in a business</a:t>
            </a:r>
          </a:p>
          <a:p>
            <a:r>
              <a:rPr lang="en-US" sz="2000" i="1" dirty="0" err="1"/>
              <a:t>BABoK</a:t>
            </a:r>
            <a:r>
              <a:rPr lang="en-US" sz="2000" i="1" dirty="0"/>
              <a:t> : A group or individual with a relationship to the change, the need, or the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74262" y="4571205"/>
            <a:ext cx="10641806" cy="1471613"/>
          </a:xfrm>
          <a:prstGeom prst="wedgeRectCallout">
            <a:avLst>
              <a:gd name="adj1" fmla="val -35400"/>
              <a:gd name="adj2" fmla="val 84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Identifier </a:t>
            </a:r>
            <a:r>
              <a:rPr lang="en-US" sz="2800" b="1" dirty="0" err="1">
                <a:solidFill>
                  <a:schemeClr val="tx1"/>
                </a:solidFill>
              </a:rPr>
              <a:t>tous</a:t>
            </a:r>
            <a:r>
              <a:rPr lang="en-US" sz="2800" dirty="0">
                <a:solidFill>
                  <a:schemeClr val="tx1"/>
                </a:solidFill>
              </a:rPr>
              <a:t> les stakeholders, pas </a:t>
            </a:r>
            <a:r>
              <a:rPr lang="en-US" sz="2800" dirty="0" err="1">
                <a:solidFill>
                  <a:schemeClr val="tx1"/>
                </a:solidFill>
              </a:rPr>
              <a:t>seulement</a:t>
            </a:r>
            <a:r>
              <a:rPr lang="en-US" sz="2800" dirty="0">
                <a:solidFill>
                  <a:schemeClr val="tx1"/>
                </a:solidFill>
              </a:rPr>
              <a:t> les </a:t>
            </a:r>
            <a:r>
              <a:rPr lang="en-US" sz="2800" dirty="0" err="1">
                <a:solidFill>
                  <a:schemeClr val="tx1"/>
                </a:solidFill>
              </a:rPr>
              <a:t>utilisateurs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 descr="Logo BA4Gov">
            <a:extLst>
              <a:ext uri="{FF2B5EF4-FFF2-40B4-BE49-F238E27FC236}">
                <a16:creationId xmlns:a16="http://schemas.microsoft.com/office/drawing/2014/main" id="{D452C346-FC8B-60D9-97F3-61DA9CBFC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859" y="233988"/>
            <a:ext cx="7254917" cy="777875"/>
          </a:xfrm>
        </p:spPr>
        <p:txBody>
          <a:bodyPr/>
          <a:lstStyle/>
          <a:p>
            <a:r>
              <a:rPr lang="en-GB" sz="2400" dirty="0" err="1"/>
              <a:t>Mentimeter</a:t>
            </a:r>
            <a:r>
              <a:rPr lang="en-GB" sz="2400" dirty="0"/>
              <a:t> 1 – Stakeholders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Logo BA4Gov">
            <a:extLst>
              <a:ext uri="{FF2B5EF4-FFF2-40B4-BE49-F238E27FC236}">
                <a16:creationId xmlns:a16="http://schemas.microsoft.com/office/drawing/2014/main" id="{D452C346-FC8B-60D9-97F3-61DA9CBFC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  <p:pic>
        <p:nvPicPr>
          <p:cNvPr id="16" name="Content Placeholder 15" descr="A qr code for mentimeter&#10;&#10;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2844" y="1488113"/>
            <a:ext cx="11514880" cy="47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9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identifiez-vous</a:t>
            </a:r>
            <a:r>
              <a:rPr lang="en-US" dirty="0"/>
              <a:t> les stakeholders ?</a:t>
            </a:r>
          </a:p>
          <a:p>
            <a:endParaRPr lang="en-US" dirty="0"/>
          </a:p>
          <a:p>
            <a:pPr lvl="1"/>
            <a:r>
              <a:rPr lang="en-US" dirty="0"/>
              <a:t>Interview / Workshop</a:t>
            </a:r>
          </a:p>
          <a:p>
            <a:pPr lvl="1"/>
            <a:r>
              <a:rPr lang="en-US" dirty="0"/>
              <a:t>Via </a:t>
            </a:r>
            <a:r>
              <a:rPr lang="en-US" dirty="0" err="1"/>
              <a:t>via</a:t>
            </a:r>
            <a:r>
              <a:rPr lang="en-US" dirty="0"/>
              <a:t> (</a:t>
            </a:r>
            <a:r>
              <a:rPr lang="en-US" dirty="0" err="1"/>
              <a:t>itératif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parcourant</a:t>
            </a:r>
            <a:r>
              <a:rPr lang="en-US" dirty="0"/>
              <a:t> le </a:t>
            </a:r>
            <a:r>
              <a:rPr lang="en-US" dirty="0" err="1"/>
              <a:t>processus</a:t>
            </a:r>
            <a:endParaRPr lang="en-US" dirty="0"/>
          </a:p>
          <a:p>
            <a:pPr lvl="1"/>
            <a:r>
              <a:rPr lang="en-US" dirty="0"/>
              <a:t>Via Checklist</a:t>
            </a:r>
          </a:p>
          <a:p>
            <a:pPr lvl="1"/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législation</a:t>
            </a:r>
            <a:endParaRPr lang="en-US" dirty="0"/>
          </a:p>
          <a:p>
            <a:pPr lvl="1"/>
            <a:r>
              <a:rPr lang="en-US" dirty="0"/>
              <a:t>…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98178" y="6197017"/>
            <a:ext cx="2844800" cy="476250"/>
          </a:xfrm>
        </p:spPr>
        <p:txBody>
          <a:bodyPr/>
          <a:lstStyle/>
          <a:p>
            <a:fld id="{BF8BFBED-6579-4CFA-BFCB-87D0BCE9CDF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6" descr="picture of a couple of techniques to describe the different types of stakeholders (internal/external)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4026"/>
              </p:ext>
            </p:extLst>
          </p:nvPr>
        </p:nvGraphicFramePr>
        <p:xfrm>
          <a:off x="7266166" y="1600201"/>
          <a:ext cx="4316234" cy="265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0157400" imgH="6240960" progId="Paint.Picture">
                  <p:embed/>
                </p:oleObj>
              </mc:Choice>
              <mc:Fallback>
                <p:oleObj name="Bitmap Image" r:id="rId3" imgW="10157400" imgH="6240960" progId="Paint.Picture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6166" y="1600201"/>
                        <a:ext cx="4316234" cy="265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ircular diagram representing the external stakeholders of a company&#10;&#10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449" y="4112964"/>
            <a:ext cx="2167307" cy="2187009"/>
          </a:xfrm>
          <a:prstGeom prst="rect">
            <a:avLst/>
          </a:prstGeom>
        </p:spPr>
      </p:pic>
      <p:pic>
        <p:nvPicPr>
          <p:cNvPr id="5" name="Picture 4" descr="A diagram representing the business stakeholders on micro/macro level + external stakeholders&#10;&#10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178" y="3996760"/>
            <a:ext cx="2256800" cy="2154218"/>
          </a:xfrm>
          <a:prstGeom prst="rect">
            <a:avLst/>
          </a:prstGeom>
        </p:spPr>
      </p:pic>
      <p:pic>
        <p:nvPicPr>
          <p:cNvPr id="8" name="Picture 7" descr="Logo BA4Gov">
            <a:extLst>
              <a:ext uri="{FF2B5EF4-FFF2-40B4-BE49-F238E27FC236}">
                <a16:creationId xmlns:a16="http://schemas.microsoft.com/office/drawing/2014/main" id="{4661A782-B419-7E78-926B-CF265B7E34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97" y="136525"/>
            <a:ext cx="1578027" cy="6752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79EF470-B7BF-98D0-7EBE-1C9C1673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30" y="422858"/>
            <a:ext cx="9135533" cy="777875"/>
          </a:xfrm>
        </p:spPr>
        <p:txBody>
          <a:bodyPr/>
          <a:lstStyle/>
          <a:p>
            <a:r>
              <a:rPr lang="en-GB" sz="2400" dirty="0"/>
              <a:t>Stakeholders – How?</a:t>
            </a:r>
            <a:endParaRPr lang="en-US" dirty="0"/>
          </a:p>
        </p:txBody>
      </p:sp>
      <p:graphicFrame>
        <p:nvGraphicFramePr>
          <p:cNvPr id="2" name="Object 1" descr="Picture representing the PESTEL-techniqu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75450"/>
              </p:ext>
            </p:extLst>
          </p:nvPr>
        </p:nvGraphicFramePr>
        <p:xfrm>
          <a:off x="8190160" y="2771339"/>
          <a:ext cx="2183686" cy="21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352680" imgH="3352680" progId="Paint.Picture">
                  <p:embed/>
                </p:oleObj>
              </mc:Choice>
              <mc:Fallback>
                <p:oleObj name="Bitmap Image" r:id="rId8" imgW="3352680" imgH="3352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90160" y="2771339"/>
                        <a:ext cx="2183686" cy="218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Picture with the word STEEPLE on i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115679">
            <a:off x="6623699" y="2755294"/>
            <a:ext cx="3427591" cy="4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802C4-F103-8520-7E02-1F27DAF6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FBED-6579-4CFA-BFCB-87D0BCE9CD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A5D20-A0D8-BD81-28D9-1576C9148E94}"/>
              </a:ext>
            </a:extLst>
          </p:cNvPr>
          <p:cNvSpPr txBox="1"/>
          <p:nvPr/>
        </p:nvSpPr>
        <p:spPr>
          <a:xfrm>
            <a:off x="727968" y="2032986"/>
            <a:ext cx="8338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ym typeface="Wingdings" panose="05000000000000000000" pitchFamily="2" charset="2"/>
              </a:rPr>
              <a:t>Comprendre</a:t>
            </a:r>
            <a:r>
              <a:rPr lang="en-GB" dirty="0">
                <a:sym typeface="Wingdings" panose="05000000000000000000" pitchFamily="2" charset="2"/>
              </a:rPr>
              <a:t>, classer et </a:t>
            </a:r>
            <a:r>
              <a:rPr lang="en-GB" dirty="0" err="1">
                <a:sym typeface="Wingdings" panose="05000000000000000000" pitchFamily="2" charset="2"/>
              </a:rPr>
              <a:t>évaluer</a:t>
            </a:r>
            <a:r>
              <a:rPr lang="en-GB" dirty="0">
                <a:sym typeface="Wingdings" panose="05000000000000000000" pitchFamily="2" charset="2"/>
              </a:rPr>
              <a:t> les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ym typeface="Wingdings" panose="05000000000000000000" pitchFamily="2" charset="2"/>
              </a:rPr>
              <a:t>Intérêt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Influence / </a:t>
            </a:r>
            <a:r>
              <a:rPr lang="en-GB" dirty="0" err="1">
                <a:sym typeface="Wingdings" panose="05000000000000000000" pitchFamily="2" charset="2"/>
              </a:rPr>
              <a:t>pouvoir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Impact (</a:t>
            </a:r>
            <a:r>
              <a:rPr lang="en-GB" dirty="0" err="1">
                <a:sym typeface="Wingdings" panose="05000000000000000000" pitchFamily="2" charset="2"/>
              </a:rPr>
              <a:t>avantages</a:t>
            </a:r>
            <a:r>
              <a:rPr lang="en-GB" dirty="0">
                <a:sym typeface="Wingdings" panose="05000000000000000000" pitchFamily="2" charset="2"/>
              </a:rPr>
              <a:t> et </a:t>
            </a:r>
            <a:r>
              <a:rPr lang="en-GB" dirty="0" err="1">
                <a:sym typeface="Wingdings" panose="05000000000000000000" pitchFamily="2" charset="2"/>
              </a:rPr>
              <a:t>inconvénients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ym typeface="Wingdings" panose="05000000000000000000" pitchFamily="2" charset="2"/>
              </a:rPr>
              <a:t>Niveau</a:t>
            </a:r>
            <a:r>
              <a:rPr lang="en-GB" dirty="0">
                <a:sym typeface="Wingdings" panose="05000000000000000000" pitchFamily="2" charset="2"/>
              </a:rPr>
              <a:t> de </a:t>
            </a:r>
            <a:r>
              <a:rPr lang="en-GB" dirty="0" err="1">
                <a:sym typeface="Wingdings" panose="05000000000000000000" pitchFamily="2" charset="2"/>
              </a:rPr>
              <a:t>soutien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err="1">
                <a:sym typeface="Wingdings" panose="05000000000000000000" pitchFamily="2" charset="2"/>
              </a:rPr>
              <a:t>Différentes</a:t>
            </a:r>
            <a:r>
              <a:rPr lang="en-GB" dirty="0">
                <a:sym typeface="Wingdings" panose="05000000000000000000" pitchFamily="2" charset="2"/>
              </a:rPr>
              <a:t> techniques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err="1">
                <a:sym typeface="Wingdings" panose="05000000000000000000" pitchFamily="2" charset="2"/>
              </a:rPr>
              <a:t>Plutôt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une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activité</a:t>
            </a:r>
            <a:r>
              <a:rPr lang="en-GB" dirty="0">
                <a:sym typeface="Wingdings" panose="05000000000000000000" pitchFamily="2" charset="2"/>
              </a:rPr>
              <a:t> interne à </a:t>
            </a:r>
            <a:r>
              <a:rPr lang="en-GB" dirty="0" err="1">
                <a:sym typeface="Wingdings" panose="05000000000000000000" pitchFamily="2" charset="2"/>
              </a:rPr>
              <a:t>l’équipe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projet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voire</a:t>
            </a:r>
            <a:r>
              <a:rPr lang="en-GB" dirty="0">
                <a:sym typeface="Wingdings" panose="05000000000000000000" pitchFamily="2" charset="2"/>
              </a:rPr>
              <a:t> au BA </a:t>
            </a:r>
            <a:r>
              <a:rPr lang="en-GB" dirty="0" err="1">
                <a:sym typeface="Wingdings" panose="05000000000000000000" pitchFamily="2" charset="2"/>
              </a:rPr>
              <a:t>seul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err="1">
                <a:sym typeface="Wingdings" panose="05000000000000000000" pitchFamily="2" charset="2"/>
              </a:rPr>
              <a:t>Evolue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dans</a:t>
            </a:r>
            <a:r>
              <a:rPr lang="en-GB" dirty="0">
                <a:sym typeface="Wingdings" panose="05000000000000000000" pitchFamily="2" charset="2"/>
              </a:rPr>
              <a:t> le temps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Aide à </a:t>
            </a:r>
            <a:r>
              <a:rPr lang="en-GB" dirty="0" err="1">
                <a:sym typeface="Wingdings" panose="05000000000000000000" pitchFamily="2" charset="2"/>
              </a:rPr>
              <a:t>déterminer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quel</a:t>
            </a:r>
            <a:r>
              <a:rPr lang="en-GB" dirty="0">
                <a:sym typeface="Wingdings" panose="05000000000000000000" pitchFamily="2" charset="2"/>
              </a:rPr>
              <a:t> stakeholder </a:t>
            </a:r>
            <a:r>
              <a:rPr lang="en-GB" dirty="0" err="1">
                <a:sym typeface="Wingdings" panose="05000000000000000000" pitchFamily="2" charset="2"/>
              </a:rPr>
              <a:t>doit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intervenir</a:t>
            </a:r>
            <a:r>
              <a:rPr lang="en-GB" dirty="0">
                <a:sym typeface="Wingdings" panose="05000000000000000000" pitchFamily="2" charset="2"/>
              </a:rPr>
              <a:t> à </a:t>
            </a:r>
            <a:r>
              <a:rPr lang="en-GB" dirty="0" err="1">
                <a:sym typeface="Wingdings" panose="05000000000000000000" pitchFamily="2" charset="2"/>
              </a:rPr>
              <a:t>quel</a:t>
            </a:r>
            <a:r>
              <a:rPr lang="en-GB" dirty="0">
                <a:sym typeface="Wingdings" panose="05000000000000000000" pitchFamily="2" charset="2"/>
              </a:rPr>
              <a:t> moment ; </a:t>
            </a:r>
            <a:r>
              <a:rPr lang="en-GB" dirty="0" err="1">
                <a:sym typeface="Wingdings" panose="05000000000000000000" pitchFamily="2" charset="2"/>
              </a:rPr>
              <a:t>quelles</a:t>
            </a:r>
            <a:r>
              <a:rPr lang="en-GB" dirty="0">
                <a:sym typeface="Wingdings" panose="05000000000000000000" pitchFamily="2" charset="2"/>
              </a:rPr>
              <a:t> actions / communications </a:t>
            </a:r>
            <a:r>
              <a:rPr lang="en-GB" dirty="0" err="1">
                <a:sym typeface="Wingdings" panose="05000000000000000000" pitchFamily="2" charset="2"/>
              </a:rPr>
              <a:t>entreprendre</a:t>
            </a:r>
            <a:r>
              <a:rPr lang="en-GB" dirty="0">
                <a:sym typeface="Wingdings" panose="05000000000000000000" pitchFamily="2" charset="2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Vis-à-vis du </a:t>
            </a:r>
            <a:r>
              <a:rPr lang="en-GB" dirty="0" err="1">
                <a:sym typeface="Wingdings" panose="05000000000000000000" pitchFamily="2" charset="2"/>
              </a:rPr>
              <a:t>projet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mais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aussi</a:t>
            </a:r>
            <a:r>
              <a:rPr lang="en-GB" dirty="0">
                <a:sym typeface="Wingdings" panose="05000000000000000000" pitchFamily="2" charset="2"/>
              </a:rPr>
              <a:t> vis-à-vis de </a:t>
            </a:r>
            <a:r>
              <a:rPr lang="en-GB" dirty="0" err="1">
                <a:sym typeface="Wingdings" panose="05000000000000000000" pitchFamily="2" charset="2"/>
              </a:rPr>
              <a:t>soi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tant</a:t>
            </a:r>
            <a:r>
              <a:rPr lang="en-GB" dirty="0">
                <a:sym typeface="Wingdings" panose="05000000000000000000" pitchFamily="2" charset="2"/>
              </a:rPr>
              <a:t> que BA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7" name="Picture 6" descr="grid representing influence of stakeholder vs impact on stakeholder in 4 quadra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65" y="1622333"/>
            <a:ext cx="2975435" cy="1759222"/>
          </a:xfrm>
          <a:prstGeom prst="rect">
            <a:avLst/>
          </a:prstGeom>
        </p:spPr>
      </p:pic>
      <p:pic>
        <p:nvPicPr>
          <p:cNvPr id="8" name="Picture 7" descr="picture showing the classification of stakeholders according to the degree of affection by decis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769" y="4185208"/>
            <a:ext cx="3199856" cy="14097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0D7471E-9465-836B-288B-7048DC82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30" y="422858"/>
            <a:ext cx="9135533" cy="777875"/>
          </a:xfrm>
        </p:spPr>
        <p:txBody>
          <a:bodyPr/>
          <a:lstStyle/>
          <a:p>
            <a:r>
              <a:rPr lang="en-GB" sz="2400" dirty="0"/>
              <a:t>Stakeholders - evaluate</a:t>
            </a:r>
            <a:endParaRPr lang="en-US" dirty="0"/>
          </a:p>
        </p:txBody>
      </p:sp>
      <p:pic>
        <p:nvPicPr>
          <p:cNvPr id="2" name="Picture 1" descr="Logo BA4Gov">
            <a:extLst>
              <a:ext uri="{FF2B5EF4-FFF2-40B4-BE49-F238E27FC236}">
                <a16:creationId xmlns:a16="http://schemas.microsoft.com/office/drawing/2014/main" id="{36E0C7E7-C3D9-26B4-AE8C-8DCFD949F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70" y="136524"/>
            <a:ext cx="1578027" cy="6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INAMI-RIZIV_a.potx [Read-Only]" id="{FB5E6903-4B6D-424A-94B4-415687BFCACC}" vid="{F6C2ABB4-9F1A-4DB4-83D0-968BC582A0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c3a794-eaa7-4070-accd-2064bd4934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900E7497EA3459FC39BEE3A01ED3E" ma:contentTypeVersion="12" ma:contentTypeDescription="Create a new document." ma:contentTypeScope="" ma:versionID="f8162cb9f550b77ebe86aa87a009d2c1">
  <xsd:schema xmlns:xsd="http://www.w3.org/2001/XMLSchema" xmlns:xs="http://www.w3.org/2001/XMLSchema" xmlns:p="http://schemas.microsoft.com/office/2006/metadata/properties" xmlns:ns3="1c5985e1-f7f0-4c45-8d33-d20fca310a5e" xmlns:ns4="0bc3a794-eaa7-4070-accd-2064bd4934d1" targetNamespace="http://schemas.microsoft.com/office/2006/metadata/properties" ma:root="true" ma:fieldsID="87d55f950f73358224a1dbf021fd1572" ns3:_="" ns4:_="">
    <xsd:import namespace="1c5985e1-f7f0-4c45-8d33-d20fca310a5e"/>
    <xsd:import namespace="0bc3a794-eaa7-4070-accd-2064bd4934d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985e1-f7f0-4c45-8d33-d20fca310a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3a794-eaa7-4070-accd-2064bd4934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B71DAE-368F-47E1-BEF7-D1B6C84005A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c5985e1-f7f0-4c45-8d33-d20fca310a5e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0bc3a794-eaa7-4070-accd-2064bd4934d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01FFF47-6439-4B78-A0B9-A45CF825B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1EE79-8DEB-409C-9562-E32394225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5985e1-f7f0-4c45-8d33-d20fca310a5e"/>
    <ds:schemaRef ds:uri="0bc3a794-eaa7-4070-accd-2064bd4934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1941</Words>
  <Application>Microsoft Office PowerPoint</Application>
  <PresentationFormat>Widescreen</PresentationFormat>
  <Paragraphs>413</Paragraphs>
  <Slides>38</Slides>
  <Notes>36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Forte Forward</vt:lpstr>
      <vt:lpstr>Fredoka one</vt:lpstr>
      <vt:lpstr>Georgia</vt:lpstr>
      <vt:lpstr>Kumbh Sans</vt:lpstr>
      <vt:lpstr>Train One</vt:lpstr>
      <vt:lpstr>Verdana</vt:lpstr>
      <vt:lpstr>Wingdings</vt:lpstr>
      <vt:lpstr>Office Theme</vt:lpstr>
      <vt:lpstr>PPT_INAMI_a</vt:lpstr>
      <vt:lpstr>Bitmap Image</vt:lpstr>
      <vt:lpstr>Business Analysis Community</vt:lpstr>
      <vt:lpstr>Samenwerking versterken</vt:lpstr>
      <vt:lpstr>Versterk je technische bagage &amp;  bevorder de samenwerking</vt:lpstr>
      <vt:lpstr>Waarom is afstemming/samenwerking nodig? </vt:lpstr>
      <vt:lpstr>Waarom is afstemming/samenwerking binnen de overheid nodig? </vt:lpstr>
      <vt:lpstr>Stakeholders</vt:lpstr>
      <vt:lpstr>Mentimeter 1 – Stakeholders</vt:lpstr>
      <vt:lpstr>Stakeholders – How?</vt:lpstr>
      <vt:lpstr>Stakeholders - evaluate</vt:lpstr>
      <vt:lpstr>Workshops: voorbereiden en organiseren</vt:lpstr>
      <vt:lpstr>Interactieve workshop</vt:lpstr>
      <vt:lpstr>Mentimeter 2 – Persona</vt:lpstr>
      <vt:lpstr>Persona (1/2)</vt:lpstr>
      <vt:lpstr>Persona (2/2)</vt:lpstr>
      <vt:lpstr>Familie Peeters – De Raedt</vt:lpstr>
      <vt:lpstr>Familie  Peeters – De Raedt</vt:lpstr>
      <vt:lpstr>Persona’s opmaken</vt:lpstr>
      <vt:lpstr>Visuele weergave</vt:lpstr>
      <vt:lpstr>Mentimeter 3 – Customer Journey (Options)</vt:lpstr>
      <vt:lpstr>Mentimeter 3 – Customer Journey</vt:lpstr>
      <vt:lpstr>Customer Journey Map (1/4)</vt:lpstr>
      <vt:lpstr>Customer Journey Map (2/4)</vt:lpstr>
      <vt:lpstr>Customer Journey Map (3/4)</vt:lpstr>
      <vt:lpstr>Customer Journey Map (4/4)</vt:lpstr>
      <vt:lpstr>Klaarmaken avondeten</vt:lpstr>
      <vt:lpstr>CJM “Klaarmaken avondeten” – Danny</vt:lpstr>
      <vt:lpstr>CJM “Klaarmaken avondeten” – Louis</vt:lpstr>
      <vt:lpstr>CJM “Klaarmaken avondeten” – Ann</vt:lpstr>
      <vt:lpstr>CJM “Klaarmaken avondeten” – Max</vt:lpstr>
      <vt:lpstr>Different points of view</vt:lpstr>
      <vt:lpstr>Conceptboard: resultaat workshop</vt:lpstr>
      <vt:lpstr>Dr. Maes Journey Map 1 (AS IS, Arts)</vt:lpstr>
      <vt:lpstr>Dr. Maes Journey Map 2 (AS IS, Arts)</vt:lpstr>
      <vt:lpstr>Samen interactief</vt:lpstr>
      <vt:lpstr>Goodiebag</vt:lpstr>
      <vt:lpstr>Intro speeddating “Elevator pitch”</vt:lpstr>
      <vt:lpstr>Danku ! / Merci !</vt:lpstr>
      <vt:lpstr>Pauze / Pause</vt:lpstr>
    </vt:vector>
  </TitlesOfParts>
  <Company>RIZIV-INAMI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Maarten Cobbaert (RIZIV-INAMI)</dc:creator>
  <cp:lastModifiedBy>Karlien Van Ongeval (RIZIV-INAMI)</cp:lastModifiedBy>
  <cp:revision>33</cp:revision>
  <dcterms:created xsi:type="dcterms:W3CDTF">2022-01-04T16:21:27Z</dcterms:created>
  <dcterms:modified xsi:type="dcterms:W3CDTF">2023-07-10T08:40:58Z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0x01010026A900E7497EA3459FC39BEE3A01ED3E</vt:lpwstr>
  </property>
  <property fmtid="{D5CDD505-2E9C-101B-9397-08002B2CF9AE}" pid="3" name="MediaServiceImageTags">
    <vt:lpwstr/>
  </property>
</Properties>
</file>